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8" r:id="rId2"/>
    <p:sldMasterId id="2147483770" r:id="rId3"/>
    <p:sldMasterId id="2147483772" r:id="rId4"/>
  </p:sldMasterIdLst>
  <p:notesMasterIdLst>
    <p:notesMasterId r:id="rId75"/>
  </p:notesMasterIdLst>
  <p:handoutMasterIdLst>
    <p:handoutMasterId r:id="rId76"/>
  </p:handoutMasterIdLst>
  <p:sldIdLst>
    <p:sldId id="512" r:id="rId5"/>
    <p:sldId id="503" r:id="rId6"/>
    <p:sldId id="504" r:id="rId7"/>
    <p:sldId id="505" r:id="rId8"/>
    <p:sldId id="506" r:id="rId9"/>
    <p:sldId id="507" r:id="rId10"/>
    <p:sldId id="508" r:id="rId11"/>
    <p:sldId id="509" r:id="rId12"/>
    <p:sldId id="510" r:id="rId13"/>
    <p:sldId id="511" r:id="rId14"/>
    <p:sldId id="256" r:id="rId15"/>
    <p:sldId id="399" r:id="rId16"/>
    <p:sldId id="491" r:id="rId17"/>
    <p:sldId id="485" r:id="rId18"/>
    <p:sldId id="492" r:id="rId19"/>
    <p:sldId id="493" r:id="rId20"/>
    <p:sldId id="410" r:id="rId21"/>
    <p:sldId id="494" r:id="rId22"/>
    <p:sldId id="452" r:id="rId23"/>
    <p:sldId id="448" r:id="rId24"/>
    <p:sldId id="449" r:id="rId25"/>
    <p:sldId id="496" r:id="rId26"/>
    <p:sldId id="495" r:id="rId27"/>
    <p:sldId id="451" r:id="rId28"/>
    <p:sldId id="498" r:id="rId29"/>
    <p:sldId id="497" r:id="rId30"/>
    <p:sldId id="500" r:id="rId31"/>
    <p:sldId id="501" r:id="rId32"/>
    <p:sldId id="461" r:id="rId33"/>
    <p:sldId id="456" r:id="rId34"/>
    <p:sldId id="455" r:id="rId35"/>
    <p:sldId id="487" r:id="rId36"/>
    <p:sldId id="457" r:id="rId37"/>
    <p:sldId id="462" r:id="rId38"/>
    <p:sldId id="488" r:id="rId39"/>
    <p:sldId id="463" r:id="rId40"/>
    <p:sldId id="458" r:id="rId41"/>
    <p:sldId id="459" r:id="rId42"/>
    <p:sldId id="460" r:id="rId43"/>
    <p:sldId id="466" r:id="rId44"/>
    <p:sldId id="467" r:id="rId45"/>
    <p:sldId id="468" r:id="rId46"/>
    <p:sldId id="469" r:id="rId47"/>
    <p:sldId id="473" r:id="rId48"/>
    <p:sldId id="471" r:id="rId49"/>
    <p:sldId id="472" r:id="rId50"/>
    <p:sldId id="484" r:id="rId51"/>
    <p:sldId id="489" r:id="rId52"/>
    <p:sldId id="475" r:id="rId53"/>
    <p:sldId id="476" r:id="rId54"/>
    <p:sldId id="479" r:id="rId55"/>
    <p:sldId id="483" r:id="rId56"/>
    <p:sldId id="502" r:id="rId57"/>
    <p:sldId id="290" r:id="rId58"/>
    <p:sldId id="516" r:id="rId59"/>
    <p:sldId id="517" r:id="rId60"/>
    <p:sldId id="518" r:id="rId61"/>
    <p:sldId id="519" r:id="rId62"/>
    <p:sldId id="520" r:id="rId63"/>
    <p:sldId id="521" r:id="rId64"/>
    <p:sldId id="522" r:id="rId65"/>
    <p:sldId id="523" r:id="rId66"/>
    <p:sldId id="524" r:id="rId67"/>
    <p:sldId id="525" r:id="rId68"/>
    <p:sldId id="526" r:id="rId69"/>
    <p:sldId id="527" r:id="rId70"/>
    <p:sldId id="528" r:id="rId71"/>
    <p:sldId id="513" r:id="rId72"/>
    <p:sldId id="514" r:id="rId73"/>
    <p:sldId id="515" r:id="rId74"/>
  </p:sldIdLst>
  <p:sldSz cx="9144000" cy="6858000" type="screen4x3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minski, Andy" initials="KA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FF"/>
    <a:srgbClr val="369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73" autoAdjust="0"/>
  </p:normalViewPr>
  <p:slideViewPr>
    <p:cSldViewPr>
      <p:cViewPr varScale="1">
        <p:scale>
          <a:sx n="57" d="100"/>
          <a:sy n="57" d="100"/>
        </p:scale>
        <p:origin x="90" y="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11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57" tIns="46679" rIns="93357" bIns="4667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1" y="0"/>
            <a:ext cx="3044719" cy="465614"/>
          </a:xfrm>
          <a:prstGeom prst="rect">
            <a:avLst/>
          </a:prstGeom>
        </p:spPr>
        <p:txBody>
          <a:bodyPr vert="horz" lIns="93357" tIns="46679" rIns="93357" bIns="46679" rtlCol="0"/>
          <a:lstStyle>
            <a:lvl1pPr algn="r">
              <a:defRPr sz="1300"/>
            </a:lvl1pPr>
          </a:lstStyle>
          <a:p>
            <a:fld id="{EF597B69-7904-4C6C-A7FA-8640E599B044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4"/>
            <a:ext cx="3044719" cy="465614"/>
          </a:xfrm>
          <a:prstGeom prst="rect">
            <a:avLst/>
          </a:prstGeom>
        </p:spPr>
        <p:txBody>
          <a:bodyPr vert="horz" lIns="93357" tIns="46679" rIns="93357" bIns="4667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1" y="8845044"/>
            <a:ext cx="3044719" cy="465614"/>
          </a:xfrm>
          <a:prstGeom prst="rect">
            <a:avLst/>
          </a:prstGeom>
        </p:spPr>
        <p:txBody>
          <a:bodyPr vert="horz" lIns="93357" tIns="46679" rIns="93357" bIns="46679" rtlCol="0" anchor="b"/>
          <a:lstStyle>
            <a:lvl1pPr algn="r">
              <a:defRPr sz="1300"/>
            </a:lvl1pPr>
          </a:lstStyle>
          <a:p>
            <a:fld id="{E07C6C15-CF55-484C-9B09-4E644B1B8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77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57" tIns="46679" rIns="93357" bIns="4667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1" y="0"/>
            <a:ext cx="3044719" cy="465614"/>
          </a:xfrm>
          <a:prstGeom prst="rect">
            <a:avLst/>
          </a:prstGeom>
        </p:spPr>
        <p:txBody>
          <a:bodyPr vert="horz" lIns="93357" tIns="46679" rIns="93357" bIns="46679" rtlCol="0"/>
          <a:lstStyle>
            <a:lvl1pPr algn="r">
              <a:defRPr sz="1300"/>
            </a:lvl1pPr>
          </a:lstStyle>
          <a:p>
            <a:fld id="{1CF2EAC8-2B1F-4B13-B924-1CD2419FC97D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696913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57" tIns="46679" rIns="93357" bIns="466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57" tIns="46679" rIns="93357" bIns="466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4"/>
            <a:ext cx="3044719" cy="465614"/>
          </a:xfrm>
          <a:prstGeom prst="rect">
            <a:avLst/>
          </a:prstGeom>
        </p:spPr>
        <p:txBody>
          <a:bodyPr vert="horz" lIns="93357" tIns="46679" rIns="93357" bIns="4667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1" y="8845044"/>
            <a:ext cx="3044719" cy="465614"/>
          </a:xfrm>
          <a:prstGeom prst="rect">
            <a:avLst/>
          </a:prstGeom>
        </p:spPr>
        <p:txBody>
          <a:bodyPr vert="horz" lIns="93357" tIns="46679" rIns="93357" bIns="46679" rtlCol="0" anchor="b"/>
          <a:lstStyle>
            <a:lvl1pPr algn="r">
              <a:defRPr sz="1300"/>
            </a:lvl1pPr>
          </a:lstStyle>
          <a:p>
            <a:fld id="{ADF422B1-CDA6-4BC2-A278-7A73FA68C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21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507D-5635-41AD-912F-2C85E5F0334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C93F-6231-4E69-8C35-84A8862F9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507D-5635-41AD-912F-2C85E5F0334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C93F-6231-4E69-8C35-84A8862F9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507D-5635-41AD-912F-2C85E5F0334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C93F-6231-4E69-8C35-84A8862F9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72198"/>
            <a:ext cx="1120807" cy="68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4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4267200" y="6172199"/>
            <a:ext cx="762000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7565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8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218F9E5-8C9B-4FE0-8362-F7BB9907E4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B6315FA-FC32-4B38-930B-69C03798CC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68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6623C-9D63-4DCC-9C48-F7A8C9F4389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477F4-A9A5-4E76-AC8A-68631CB67E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76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507D-5635-41AD-912F-2C85E5F0334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C93F-6231-4E69-8C35-84A8862F99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H:\Marketing\Logos\2011\7456_WASTEWATER_LOGO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4500"/>
          <a:stretch/>
        </p:blipFill>
        <p:spPr>
          <a:xfrm>
            <a:off x="76200" y="6120799"/>
            <a:ext cx="847725" cy="471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621323"/>
            <a:ext cx="852036" cy="188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507D-5635-41AD-912F-2C85E5F0334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C93F-6231-4E69-8C35-84A8862F9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507D-5635-41AD-912F-2C85E5F0334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C93F-6231-4E69-8C35-84A8862F9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507D-5635-41AD-912F-2C85E5F0334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C93F-6231-4E69-8C35-84A8862F9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507D-5635-41AD-912F-2C85E5F0334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C93F-6231-4E69-8C35-84A8862F9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507D-5635-41AD-912F-2C85E5F0334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C93F-6231-4E69-8C35-84A8862F99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4500"/>
          <a:stretch/>
        </p:blipFill>
        <p:spPr>
          <a:xfrm>
            <a:off x="76200" y="6120799"/>
            <a:ext cx="847725" cy="471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621323"/>
            <a:ext cx="852036" cy="188441"/>
          </a:xfrm>
          <a:prstGeom prst="rect">
            <a:avLst/>
          </a:prstGeom>
        </p:spPr>
      </p:pic>
      <p:pic>
        <p:nvPicPr>
          <p:cNvPr id="7" name="Picture 2" descr="H:\Marketing\Logos\2011\7456_WASTEWATER_LOGO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507D-5635-41AD-912F-2C85E5F0334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C93F-6231-4E69-8C35-84A8862F9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Calibri" panose="020F0502020204030204" pitchFamily="34" charset="0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507D-5635-41AD-912F-2C85E5F03341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E2FC93F-6231-4E69-8C35-84A8862F99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8EC2507D-5635-41AD-912F-2C85E5F03341}" type="datetimeFigureOut">
              <a:rPr lang="en-US" smtClean="0"/>
              <a:pPr/>
              <a:t>5/4/2017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FE2FC93F-6231-4E69-8C35-84A8862F99D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>
                <a:latin typeface="Calibri" panose="020F0502020204030204" pitchFamily="34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>
                <a:latin typeface="Calibri" panose="020F0502020204030204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"/>
            <a:chExt cx="9144000" cy="6858001"/>
          </a:xfrm>
        </p:grpSpPr>
        <p:pic>
          <p:nvPicPr>
            <p:cNvPr id="1029" name="Picture 6" descr="sse_logo.jpg"/>
            <p:cNvPicPr>
              <a:picLocks noChangeAspect="1"/>
            </p:cNvPicPr>
            <p:nvPr userDrawn="1"/>
          </p:nvPicPr>
          <p:blipFill>
            <a:blip r:embed="rId3" cstate="print"/>
            <a:srcRect l="8333" t="29167" r="2779" b="33333"/>
            <a:stretch>
              <a:fillRect/>
            </a:stretch>
          </p:blipFill>
          <p:spPr bwMode="auto">
            <a:xfrm>
              <a:off x="0" y="6172200"/>
              <a:ext cx="24384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Footer Placeholder 4"/>
            <p:cNvSpPr txBox="1">
              <a:spLocks/>
            </p:cNvSpPr>
            <p:nvPr userDrawn="1"/>
          </p:nvSpPr>
          <p:spPr>
            <a:xfrm>
              <a:off x="2438400" y="6172200"/>
              <a:ext cx="6477000" cy="365125"/>
            </a:xfrm>
            <a:prstGeom prst="rect">
              <a:avLst/>
            </a:prstGeom>
          </p:spPr>
          <p:txBody>
            <a:bodyPr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00" dirty="0">
                <a:latin typeface="+mn-lt"/>
                <a:cs typeface="+mn-cs"/>
              </a:endParaRPr>
            </a:p>
          </p:txBody>
        </p:sp>
        <p:pic>
          <p:nvPicPr>
            <p:cNvPr id="1031" name="Picture 8" descr="bg_waterdroplets.jpg"/>
            <p:cNvPicPr>
              <a:picLocks noChangeAspect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-1"/>
              <a:ext cx="9144000" cy="6172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646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8F9E5-8C9B-4FE0-8362-F7BB9907E44C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315FA-FC32-4B38-930B-69C03798CC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6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1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8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6623C-9D63-4DCC-9C48-F7A8C9F4389E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477F4-A9A5-4E76-AC8A-68631CB67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hyperlink" Target="http://www.wwoa.org/" TargetMode="External"/><Relationship Id="rId7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shcoast740.com/size-it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mailto:Phil.bzdusek@strand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hyperlink" Target="mailto:akaminski@mmsd.com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4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59" y="4394691"/>
            <a:ext cx="1474471" cy="1364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4213" y="970387"/>
            <a:ext cx="7235576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n-US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13</a:t>
            </a:r>
            <a:r>
              <a:rPr lang="en-US" baseline="30000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th</a:t>
            </a:r>
            <a:r>
              <a:rPr lang="en-US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 ANNUAL</a:t>
            </a:r>
          </a:p>
          <a:p>
            <a:pPr algn="ctr" defTabSz="685800"/>
            <a:r>
              <a:rPr lang="en-US" sz="2700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Clean Rivers, Clean Lake Conference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97882" y="1939691"/>
            <a:ext cx="5948237" cy="2701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300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Session 6:</a:t>
            </a:r>
          </a:p>
          <a:p>
            <a:pPr algn="ctr" defTabSz="685800"/>
            <a:endParaRPr lang="en-US" sz="1500" dirty="0">
              <a:solidFill>
                <a:prstClr val="white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 defTabSz="685800"/>
            <a:r>
              <a:rPr lang="en-US" sz="4051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Regulation and Policy: Getting Green Infrastructure Right</a:t>
            </a:r>
          </a:p>
        </p:txBody>
      </p:sp>
    </p:spTree>
    <p:extLst>
      <p:ext uri="{BB962C8B-B14F-4D97-AF65-F5344CB8AC3E}">
        <p14:creationId xmlns:p14="http://schemas.microsoft.com/office/powerpoint/2010/main" val="3904027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r>
              <a:rPr lang="en-US" dirty="0"/>
              <a:t>Located in Suite 440 of Global Water Center (this building)</a:t>
            </a:r>
          </a:p>
          <a:p>
            <a:r>
              <a:rPr lang="en-US" dirty="0"/>
              <a:t>Open for walk-ins or by appointment </a:t>
            </a:r>
          </a:p>
          <a:p>
            <a:pPr marL="0" indent="0">
              <a:buNone/>
            </a:pPr>
            <a:r>
              <a:rPr lang="en-US" dirty="0"/>
              <a:t>	8-5 Mon-Thurs, 8-12 Friday</a:t>
            </a:r>
          </a:p>
          <a:p>
            <a:r>
              <a:rPr lang="en-US" dirty="0"/>
              <a:t>Future location to be determined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06336" y="457200"/>
            <a:ext cx="625186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GI Center of Excellence Office</a:t>
            </a:r>
          </a:p>
        </p:txBody>
      </p:sp>
      <p:pic>
        <p:nvPicPr>
          <p:cNvPr id="5" name="Content Placeholder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169718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4452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5181600"/>
            <a:ext cx="6134100" cy="838200"/>
          </a:xfrm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en-US" sz="2000" b="1" dirty="0"/>
              <a:t>Clean Rivers Clean Lakes Conference</a:t>
            </a:r>
          </a:p>
          <a:p>
            <a:pPr algn="ctr" eaLnBrk="0" hangingPunct="0">
              <a:defRPr/>
            </a:pPr>
            <a:r>
              <a:rPr lang="en-US" sz="2000" b="1" dirty="0"/>
              <a:t>May 4, 2017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4800" y="5641189"/>
            <a:ext cx="956123" cy="8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652333"/>
            <a:ext cx="9067800" cy="1304666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en-US" sz="3600" spc="-30" dirty="0">
                <a:latin typeface="+mj-lt"/>
                <a:ea typeface="+mj-ea"/>
                <a:cs typeface="+mj-cs"/>
              </a:rPr>
              <a:t>Green Infrastructure Standard</a:t>
            </a:r>
          </a:p>
          <a:p>
            <a:pPr algn="ctr">
              <a:spcBef>
                <a:spcPct val="0"/>
              </a:spcBef>
            </a:pPr>
            <a:r>
              <a:rPr lang="en-US" sz="3600" spc="-30" dirty="0">
                <a:latin typeface="+mj-lt"/>
                <a:ea typeface="+mj-ea"/>
                <a:cs typeface="+mj-cs"/>
              </a:rPr>
              <a:t>Specifications and Plan Templates</a:t>
            </a:r>
          </a:p>
        </p:txBody>
      </p:sp>
      <p:pic>
        <p:nvPicPr>
          <p:cNvPr id="3074" name="Picture 2" descr="Wisconsin Wastewater Operators' Associati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623888"/>
            <a:ext cx="371475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isconsin Wastewater Operators' Associati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-471488"/>
            <a:ext cx="371475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isconsin Wastewater Operators' Associatio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-319088"/>
            <a:ext cx="371475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4500"/>
          <a:stretch/>
        </p:blipFill>
        <p:spPr>
          <a:xfrm>
            <a:off x="155575" y="5520418"/>
            <a:ext cx="1248754" cy="6939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6233430"/>
            <a:ext cx="1255104" cy="2775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40" y="2638785"/>
            <a:ext cx="2754619" cy="1780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637976"/>
            <a:ext cx="2947557" cy="1781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Outline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2916" y="1600200"/>
            <a:ext cx="8229600" cy="477012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Project Goals and Objectives</a:t>
            </a:r>
          </a:p>
          <a:p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Green Infrastructure Sizing Calculator</a:t>
            </a:r>
          </a:p>
          <a:p>
            <a:endParaRPr lang="en-US" sz="2800" dirty="0">
              <a:latin typeface="+mj-lt"/>
            </a:endParaRPr>
          </a:p>
          <a:p>
            <a:r>
              <a:rPr lang="en-US" sz="2800" dirty="0"/>
              <a:t>Standard Plan Templates / Typical Details</a:t>
            </a:r>
          </a:p>
          <a:p>
            <a:endParaRPr lang="en-US" sz="2800" dirty="0"/>
          </a:p>
          <a:p>
            <a:r>
              <a:rPr lang="en-US" sz="2800" dirty="0">
                <a:latin typeface="+mj-lt"/>
              </a:rPr>
              <a:t>Standard Specifications</a:t>
            </a:r>
          </a:p>
          <a:p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Plan Template Report</a:t>
            </a:r>
            <a:endParaRPr lang="en-US" dirty="0">
              <a:latin typeface="+mj-lt"/>
            </a:endParaRPr>
          </a:p>
          <a:p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30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2378" y="228600"/>
            <a:ext cx="8915400" cy="1143000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ctr">
              <a:spcBef>
                <a:spcPct val="0"/>
              </a:spcBef>
              <a:buNone/>
              <a:defRPr kumimoji="0" sz="45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Project Goals and Objectives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676400"/>
            <a:ext cx="8839200" cy="44958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District has adopted its 2035 Vision that includes multiple objectives of zero basement backups, zero overflows, reduced water quantity and improved water quality consistent with the Regional GI Plan.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The District intends to utilize GI strategies to capture and manage the first 0.5 inches of rainfall that falls on impervious cover, with a long-term goal of providing approximately 740 million gallons of storage volume through the GI strategies</a:t>
            </a:r>
            <a:r>
              <a:rPr lang="en-US" sz="2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914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2378" y="228600"/>
            <a:ext cx="8915400" cy="1143000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ctr">
              <a:spcBef>
                <a:spcPct val="0"/>
              </a:spcBef>
              <a:buNone/>
              <a:defRPr kumimoji="0" sz="45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Project Goals and Objectives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676400"/>
            <a:ext cx="8839200" cy="48006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j-lt"/>
              </a:rPr>
              <a:t>Provide various GI specifications and plan templates for project partners moving forward on GI projects.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Opportunity to maximize future funding opportunities, save money on design, and help ensure projects function as designed.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Standard specifications and plan templates to help future projects avoid failing and being “overdesigned.”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Simplify and standardize the design process for various types of GI that can assist both public and private entities in the process of developing and implementing GI projects.</a:t>
            </a:r>
          </a:p>
          <a:p>
            <a:pPr lvl="1"/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031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2378" y="228600"/>
            <a:ext cx="8915400" cy="1143000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ctr">
              <a:spcBef>
                <a:spcPct val="0"/>
              </a:spcBef>
              <a:buNone/>
              <a:defRPr kumimoji="0" sz="45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Project Goals and Objectives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676400"/>
            <a:ext cx="8839200" cy="44958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GI Standard Specifications and Plan Templates project is focused on the following GI strategies:</a:t>
            </a:r>
          </a:p>
          <a:p>
            <a:endParaRPr lang="en-US" sz="2400" dirty="0"/>
          </a:p>
          <a:p>
            <a:pPr lvl="1"/>
            <a:r>
              <a:rPr lang="en-US" sz="2200" dirty="0"/>
              <a:t>Bioretention / </a:t>
            </a:r>
            <a:r>
              <a:rPr lang="en-US" sz="2200" dirty="0" err="1"/>
              <a:t>Bioswale</a:t>
            </a:r>
            <a:endParaRPr lang="en-US" sz="2200" dirty="0"/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Porous Pavement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Rain Garden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Stormwater Trees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Native Landscaping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Soil Amendments</a:t>
            </a: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035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2378" y="228600"/>
            <a:ext cx="8915400" cy="1143000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ctr">
              <a:spcBef>
                <a:spcPct val="0"/>
              </a:spcBef>
              <a:buNone/>
              <a:defRPr kumimoji="0" sz="45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Project Goals and Objectives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676400"/>
            <a:ext cx="8839200" cy="44958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Tools developed include the following:</a:t>
            </a:r>
          </a:p>
          <a:p>
            <a:endParaRPr lang="en-US" sz="2400" dirty="0"/>
          </a:p>
          <a:p>
            <a:pPr lvl="1"/>
            <a:r>
              <a:rPr lang="en-US" sz="2200" dirty="0"/>
              <a:t>Green Infrastructure Sizing Calculator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Standard Plan Templates / Typical Details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Standard Specifications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GI Standard Specifications and Plan Templates Report</a:t>
            </a:r>
          </a:p>
        </p:txBody>
      </p:sp>
    </p:spTree>
    <p:extLst>
      <p:ext uri="{BB962C8B-B14F-4D97-AF65-F5344CB8AC3E}">
        <p14:creationId xmlns:p14="http://schemas.microsoft.com/office/powerpoint/2010/main" val="346079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GI Sizing Calculator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4300" y="1752600"/>
            <a:ext cx="4256190" cy="40386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j-lt"/>
              </a:rPr>
              <a:t>Calculator Includes the following strategies:</a:t>
            </a:r>
          </a:p>
          <a:p>
            <a:pPr lvl="1"/>
            <a:r>
              <a:rPr lang="en-US" sz="2200" dirty="0" err="1">
                <a:latin typeface="+mj-lt"/>
              </a:rPr>
              <a:t>Bioswale</a:t>
            </a:r>
            <a:r>
              <a:rPr lang="en-US" sz="2200" dirty="0">
                <a:latin typeface="+mj-lt"/>
              </a:rPr>
              <a:t> / Bioretention</a:t>
            </a:r>
          </a:p>
          <a:p>
            <a:pPr lvl="1"/>
            <a:r>
              <a:rPr lang="en-US" sz="2200" dirty="0">
                <a:latin typeface="+mj-lt"/>
              </a:rPr>
              <a:t>Porous Pavement</a:t>
            </a:r>
          </a:p>
          <a:p>
            <a:pPr lvl="1"/>
            <a:r>
              <a:rPr lang="en-US" sz="2200" dirty="0">
                <a:latin typeface="+mj-lt"/>
              </a:rPr>
              <a:t>Rain Garden</a:t>
            </a:r>
          </a:p>
          <a:p>
            <a:pPr lvl="1"/>
            <a:r>
              <a:rPr lang="en-US" sz="2200" dirty="0">
                <a:latin typeface="+mj-lt"/>
              </a:rPr>
              <a:t>Stormwater Trees</a:t>
            </a:r>
          </a:p>
          <a:p>
            <a:pPr lvl="1"/>
            <a:r>
              <a:rPr lang="en-US" sz="2200" dirty="0">
                <a:latin typeface="+mj-lt"/>
              </a:rPr>
              <a:t>Native Landscaping</a:t>
            </a:r>
          </a:p>
          <a:p>
            <a:pPr lvl="1"/>
            <a:r>
              <a:rPr lang="en-US" sz="2200" dirty="0">
                <a:latin typeface="+mj-lt"/>
              </a:rPr>
              <a:t>Soil Amendments</a:t>
            </a:r>
          </a:p>
          <a:p>
            <a:endParaRPr lang="en-US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95400"/>
            <a:ext cx="3913290" cy="54292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3581400"/>
            <a:ext cx="3886200" cy="2438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6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" y="478070"/>
            <a:ext cx="8915400" cy="1143000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ctr">
              <a:spcBef>
                <a:spcPct val="0"/>
              </a:spcBef>
              <a:buNone/>
              <a:defRPr kumimoji="0" sz="45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GI Sizing Calculator</a:t>
            </a:r>
          </a:p>
          <a:p>
            <a:r>
              <a:rPr lang="en-US" sz="2600" dirty="0">
                <a:solidFill>
                  <a:schemeClr val="tx1"/>
                </a:solidFill>
              </a:rPr>
              <a:t>(</a:t>
            </a:r>
            <a:r>
              <a:rPr lang="en-US" sz="2600" dirty="0" err="1">
                <a:solidFill>
                  <a:schemeClr val="tx1"/>
                </a:solidFill>
              </a:rPr>
              <a:t>Bioswale</a:t>
            </a:r>
            <a:r>
              <a:rPr lang="en-US" sz="2600" dirty="0">
                <a:solidFill>
                  <a:schemeClr val="tx1"/>
                </a:solidFill>
              </a:rPr>
              <a:t>/</a:t>
            </a:r>
            <a:r>
              <a:rPr lang="en-US" sz="2600" dirty="0" err="1">
                <a:solidFill>
                  <a:schemeClr val="tx1"/>
                </a:solidFill>
              </a:rPr>
              <a:t>Bioretention</a:t>
            </a:r>
            <a:r>
              <a:rPr lang="en-US" sz="26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21070"/>
            <a:ext cx="6804233" cy="516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3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 vert="horz" lIns="0" tIns="45720" rIns="0" bIns="0" anchor="b"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GI Sizing Calculator</a:t>
            </a:r>
            <a:br>
              <a:rPr lang="en-US" sz="45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(Porous Pavement)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80242"/>
            <a:ext cx="7517072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7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57" y="514350"/>
            <a:ext cx="9248007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362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GI Sizing Calculator</a:t>
            </a:r>
            <a:br>
              <a:rPr lang="en-US" sz="45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(Rain Garden)</a:t>
            </a:r>
            <a:endParaRPr lang="en-US" sz="4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28800"/>
            <a:ext cx="7492301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GI Sizing Calculator</a:t>
            </a:r>
            <a:br>
              <a:rPr lang="en-US" sz="45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(Stormwater Tree)</a:t>
            </a:r>
            <a:endParaRPr lang="en-US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05000"/>
            <a:ext cx="6443662" cy="433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2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GI Sizing Calculator</a:t>
            </a:r>
            <a:br>
              <a:rPr lang="en-US" sz="45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(Native Landscaping)</a:t>
            </a:r>
            <a:endParaRPr lang="en-US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828800"/>
            <a:ext cx="7115175" cy="452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59" y="60960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GI Sizing Calculator</a:t>
            </a:r>
            <a:br>
              <a:rPr lang="en-US" sz="45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(Soil Amendments)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905000"/>
            <a:ext cx="6904671" cy="435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5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GI Sizing Calculator</a:t>
            </a:r>
            <a:br>
              <a:rPr lang="en-US" sz="45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(</a:t>
            </a:r>
            <a:r>
              <a:rPr lang="en-US" sz="2700" dirty="0" err="1">
                <a:solidFill>
                  <a:schemeClr val="tx1"/>
                </a:solidFill>
              </a:rPr>
              <a:t>TMDL</a:t>
            </a:r>
            <a:r>
              <a:rPr lang="en-US" sz="27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828800"/>
            <a:ext cx="5511267" cy="472323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895600" y="6240364"/>
            <a:ext cx="838200" cy="4640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5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GI Sizing Calculator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219200"/>
            <a:ext cx="5336178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4327526"/>
            <a:ext cx="317182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0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GI Sizing Calculator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273495"/>
            <a:ext cx="5724555" cy="55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 err="1">
                <a:solidFill>
                  <a:schemeClr val="tx1"/>
                </a:solidFill>
              </a:rPr>
              <a:t>WinSLAMM</a:t>
            </a:r>
            <a:r>
              <a:rPr lang="en-US" sz="4500" dirty="0">
                <a:solidFill>
                  <a:schemeClr val="tx1"/>
                </a:solidFill>
              </a:rPr>
              <a:t> Modeling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4300" y="1752600"/>
            <a:ext cx="8191500" cy="35052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+mj-lt"/>
              </a:rPr>
              <a:t>GI Strategies Evaluated </a:t>
            </a:r>
          </a:p>
          <a:p>
            <a:pPr marL="0" indent="0">
              <a:buNone/>
            </a:pPr>
            <a:endParaRPr lang="en-US" sz="18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514600"/>
            <a:ext cx="5410200" cy="332510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612900" y="3429000"/>
            <a:ext cx="16637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78200" y="3429000"/>
            <a:ext cx="16637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13350" y="3453250"/>
            <a:ext cx="16637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C93F-6231-4E69-8C35-84A8862F99D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7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GI Calculator </a:t>
            </a:r>
            <a:r>
              <a:rPr lang="en-US" sz="4500" dirty="0" err="1">
                <a:solidFill>
                  <a:schemeClr val="tx1"/>
                </a:solidFill>
              </a:rPr>
              <a:t>TMDL</a:t>
            </a:r>
            <a:r>
              <a:rPr lang="en-US" sz="4500" dirty="0">
                <a:solidFill>
                  <a:schemeClr val="tx1"/>
                </a:solidFill>
              </a:rPr>
              <a:t> Results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2916" y="1600200"/>
            <a:ext cx="8229600" cy="4770120"/>
          </a:xfrm>
        </p:spPr>
        <p:txBody>
          <a:bodyPr>
            <a:normAutofit/>
          </a:bodyPr>
          <a:lstStyle/>
          <a:p>
            <a:pPr marL="393192" lvl="1" indent="0">
              <a:buNone/>
            </a:pPr>
            <a:endParaRPr lang="en-US" dirty="0">
              <a:latin typeface="+mj-lt"/>
            </a:endParaRPr>
          </a:p>
          <a:p>
            <a:endParaRPr lang="en-US" sz="28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52600"/>
            <a:ext cx="6042274" cy="41597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FC93F-6231-4E69-8C35-84A8862F99D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0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GI Standard Plan Templates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600200"/>
            <a:ext cx="75438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j-lt"/>
              </a:rPr>
              <a:t>Standard Plan Templates / Typical Details Developed</a:t>
            </a:r>
          </a:p>
          <a:p>
            <a:pPr lvl="1"/>
            <a:r>
              <a:rPr lang="en-US" sz="2200" dirty="0">
                <a:latin typeface="+mj-lt"/>
              </a:rPr>
              <a:t>Bioretention/</a:t>
            </a:r>
            <a:r>
              <a:rPr lang="en-US" sz="2200" dirty="0" err="1">
                <a:latin typeface="+mj-lt"/>
              </a:rPr>
              <a:t>Bioswale</a:t>
            </a:r>
            <a:endParaRPr lang="en-US" sz="2200" dirty="0">
              <a:latin typeface="+mj-lt"/>
            </a:endParaRPr>
          </a:p>
          <a:p>
            <a:pPr lvl="1"/>
            <a:r>
              <a:rPr lang="en-US" sz="2200" dirty="0">
                <a:latin typeface="+mj-lt"/>
              </a:rPr>
              <a:t>Porous Pavement</a:t>
            </a:r>
          </a:p>
          <a:p>
            <a:pPr lvl="1"/>
            <a:r>
              <a:rPr lang="en-US" sz="2200" dirty="0">
                <a:latin typeface="+mj-lt"/>
              </a:rPr>
              <a:t>Rain Garden</a:t>
            </a:r>
          </a:p>
          <a:p>
            <a:pPr lvl="1"/>
            <a:endParaRPr lang="en-US" sz="2200" dirty="0">
              <a:latin typeface="+mj-lt"/>
            </a:endParaRPr>
          </a:p>
          <a:p>
            <a:r>
              <a:rPr lang="en-US" sz="2400" dirty="0">
                <a:latin typeface="+mj-lt"/>
              </a:rPr>
              <a:t>Standard Plan Templates / Typical Details in Progress</a:t>
            </a:r>
          </a:p>
          <a:p>
            <a:pPr lvl="1"/>
            <a:r>
              <a:rPr lang="en-US" sz="2200" dirty="0" err="1">
                <a:latin typeface="+mj-lt"/>
              </a:rPr>
              <a:t>Stormwater</a:t>
            </a:r>
            <a:r>
              <a:rPr lang="en-US" sz="2200" dirty="0">
                <a:latin typeface="+mj-lt"/>
              </a:rPr>
              <a:t> Trees</a:t>
            </a:r>
          </a:p>
          <a:p>
            <a:pPr lvl="1"/>
            <a:r>
              <a:rPr lang="en-US" sz="2200" dirty="0">
                <a:latin typeface="+mj-lt"/>
              </a:rPr>
              <a:t>Native Landscaping</a:t>
            </a:r>
          </a:p>
          <a:p>
            <a:pPr lvl="1"/>
            <a:r>
              <a:rPr lang="en-US" sz="2200" dirty="0">
                <a:latin typeface="+mj-lt"/>
              </a:rPr>
              <a:t>Soil Amendments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4117079"/>
            <a:ext cx="4191000" cy="2586241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85396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371600"/>
            <a:ext cx="5105400" cy="4648200"/>
          </a:xfrm>
          <a:prstGeom prst="rect">
            <a:avLst/>
          </a:prstGeom>
        </p:spPr>
      </p:pic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MMSD Green Infrastructure Center of Excellence</a:t>
            </a:r>
          </a:p>
        </p:txBody>
      </p:sp>
    </p:spTree>
    <p:extLst>
      <p:ext uri="{BB962C8B-B14F-4D97-AF65-F5344CB8AC3E}">
        <p14:creationId xmlns:p14="http://schemas.microsoft.com/office/powerpoint/2010/main" val="876530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34400" cy="1143000"/>
          </a:xfrm>
        </p:spPr>
        <p:txBody>
          <a:bodyPr vert="horz" lIns="0" tIns="45720" rIns="0" bIns="0" anchor="b"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Plan Templates – Bioretention/</a:t>
            </a:r>
            <a:r>
              <a:rPr lang="en-US" sz="4500" dirty="0" err="1">
                <a:solidFill>
                  <a:schemeClr val="tx1"/>
                </a:solidFill>
              </a:rPr>
              <a:t>Bioswale</a:t>
            </a:r>
            <a:endParaRPr lang="en-US" sz="4500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400" y="1676400"/>
            <a:ext cx="8077200" cy="47244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j-lt"/>
              </a:rPr>
              <a:t>Plan and Section Views – Open Space with Side Slopes (grass)</a:t>
            </a:r>
          </a:p>
          <a:p>
            <a:r>
              <a:rPr lang="en-US" sz="2400" dirty="0">
                <a:latin typeface="+mj-lt"/>
              </a:rPr>
              <a:t>Plan and Section Views – Concrete Perimeter (curb)</a:t>
            </a:r>
          </a:p>
          <a:p>
            <a:r>
              <a:rPr lang="en-US" sz="2400" dirty="0">
                <a:latin typeface="+mj-lt"/>
              </a:rPr>
              <a:t>Details</a:t>
            </a:r>
          </a:p>
          <a:p>
            <a:pPr lvl="1"/>
            <a:r>
              <a:rPr lang="en-US" sz="2200" dirty="0">
                <a:latin typeface="+mj-lt"/>
              </a:rPr>
              <a:t>Overflow</a:t>
            </a:r>
          </a:p>
          <a:p>
            <a:pPr lvl="1"/>
            <a:r>
              <a:rPr lang="en-US" sz="2200" dirty="0">
                <a:latin typeface="+mj-lt"/>
              </a:rPr>
              <a:t>Cleanout</a:t>
            </a:r>
          </a:p>
          <a:p>
            <a:pPr lvl="1"/>
            <a:r>
              <a:rPr lang="en-US" sz="2200" dirty="0">
                <a:latin typeface="+mj-lt"/>
              </a:rPr>
              <a:t>Observation Well</a:t>
            </a:r>
          </a:p>
          <a:p>
            <a:pPr lvl="1"/>
            <a:r>
              <a:rPr lang="en-US" sz="2200" dirty="0">
                <a:latin typeface="+mj-lt"/>
              </a:rPr>
              <a:t>Anti-Seep Collar</a:t>
            </a:r>
          </a:p>
          <a:p>
            <a:pPr lvl="1"/>
            <a:r>
              <a:rPr lang="en-US" sz="2200" dirty="0">
                <a:latin typeface="+mj-lt"/>
              </a:rPr>
              <a:t>Plant Spacing</a:t>
            </a:r>
          </a:p>
          <a:p>
            <a:r>
              <a:rPr lang="en-US" sz="2400" dirty="0">
                <a:latin typeface="+mj-lt"/>
              </a:rPr>
              <a:t>Cross Section – Trench Drain and Splash Pads</a:t>
            </a:r>
          </a:p>
          <a:p>
            <a:r>
              <a:rPr lang="en-US" sz="2400" dirty="0">
                <a:latin typeface="+mj-lt"/>
              </a:rPr>
              <a:t>Plan and Section Views – Pretreatment Basin Option</a:t>
            </a:r>
          </a:p>
          <a:p>
            <a:r>
              <a:rPr lang="en-US" sz="2400" dirty="0"/>
              <a:t>Plan and Section Views </a:t>
            </a:r>
            <a:r>
              <a:rPr lang="en-US" sz="2400" dirty="0">
                <a:latin typeface="+mj-lt"/>
              </a:rPr>
              <a:t>– Filter Strip Option</a:t>
            </a: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19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457200"/>
            <a:ext cx="8534400" cy="1143000"/>
          </a:xfrm>
        </p:spPr>
        <p:txBody>
          <a:bodyPr vert="horz" lIns="0" tIns="45720" rIns="0" bIns="0" anchor="b"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Plan Templates – Bioretention/</a:t>
            </a:r>
            <a:r>
              <a:rPr lang="en-US" sz="4500" dirty="0" err="1">
                <a:solidFill>
                  <a:schemeClr val="tx1"/>
                </a:solidFill>
              </a:rPr>
              <a:t>Bioswale</a:t>
            </a:r>
            <a:br>
              <a:rPr lang="en-US" sz="45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Typical Plan View (Sloped Sides)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76400"/>
            <a:ext cx="7543800" cy="488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2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095" y="1676400"/>
            <a:ext cx="7523105" cy="48425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34400" cy="1143000"/>
          </a:xfrm>
        </p:spPr>
        <p:txBody>
          <a:bodyPr vert="horz" lIns="0" tIns="45720" rIns="0" bIns="0" anchor="b"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Plan Templates – Bioretention/</a:t>
            </a:r>
            <a:r>
              <a:rPr lang="en-US" sz="4500" dirty="0" err="1">
                <a:solidFill>
                  <a:schemeClr val="tx1"/>
                </a:solidFill>
              </a:rPr>
              <a:t>Bioswale</a:t>
            </a:r>
            <a:br>
              <a:rPr lang="en-US" sz="45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Typical Cross Section (Sloped Sides)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167244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 vert="horz" lIns="0" tIns="45720" rIns="0" bIns="0" anchor="b"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Plan Templates – Bioretention/</a:t>
            </a:r>
            <a:r>
              <a:rPr lang="en-US" sz="4500" dirty="0" err="1">
                <a:solidFill>
                  <a:schemeClr val="tx1"/>
                </a:solidFill>
              </a:rPr>
              <a:t>Bioswale</a:t>
            </a:r>
            <a:br>
              <a:rPr lang="en-US" sz="45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Typical Plan View (Concrete Perimeter Curb)</a:t>
            </a:r>
            <a:endParaRPr lang="en-US" sz="4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1600200"/>
            <a:ext cx="7590295" cy="496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7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 vert="horz" lIns="0" tIns="45720" rIns="0" bIns="0" anchor="b"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600" dirty="0">
                <a:solidFill>
                  <a:schemeClr val="tx1"/>
                </a:solidFill>
              </a:rPr>
              <a:t>Plan Templates – Bioretention/</a:t>
            </a:r>
            <a:r>
              <a:rPr lang="en-US" sz="4600" dirty="0" err="1">
                <a:solidFill>
                  <a:schemeClr val="tx1"/>
                </a:solidFill>
              </a:rPr>
              <a:t>Bioswale</a:t>
            </a:r>
            <a:br>
              <a:rPr lang="en-US" sz="88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Typical Cross Section (Concrete Perimeter Curb)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676400"/>
            <a:ext cx="7467600" cy="483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 vert="horz" lIns="0" tIns="45720" rIns="0" bIns="0" anchor="b"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600" dirty="0">
                <a:solidFill>
                  <a:schemeClr val="tx1"/>
                </a:solidFill>
              </a:rPr>
              <a:t>Plan Templates – Bioretention/</a:t>
            </a:r>
            <a:r>
              <a:rPr lang="en-US" sz="4600" dirty="0" err="1">
                <a:solidFill>
                  <a:schemeClr val="tx1"/>
                </a:solidFill>
              </a:rPr>
              <a:t>Bioswale</a:t>
            </a:r>
            <a:br>
              <a:rPr lang="en-US" sz="96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Pre-Treatment Option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98" b="1540"/>
          <a:stretch/>
        </p:blipFill>
        <p:spPr>
          <a:xfrm>
            <a:off x="990600" y="1676400"/>
            <a:ext cx="7467600" cy="481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0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100" dirty="0">
                <a:solidFill>
                  <a:schemeClr val="tx1"/>
                </a:solidFill>
              </a:rPr>
              <a:t>Plan Templates – Bioretention/</a:t>
            </a:r>
            <a:r>
              <a:rPr lang="en-US" sz="4100" dirty="0" err="1">
                <a:solidFill>
                  <a:schemeClr val="tx1"/>
                </a:solidFill>
              </a:rPr>
              <a:t>Bioswale</a:t>
            </a:r>
            <a:endParaRPr lang="en-US" sz="4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905001"/>
            <a:ext cx="3305175" cy="3291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905001"/>
            <a:ext cx="3160609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2209799"/>
            <a:ext cx="2788970" cy="256229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54868" y="5391123"/>
            <a:ext cx="1995488" cy="400077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+mj-lt"/>
              </a:rPr>
              <a:t>Overflow Structure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932396" y="5391123"/>
            <a:ext cx="1995488" cy="400077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+mj-lt"/>
              </a:rPr>
              <a:t>Cleanout Detail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637103" y="5391123"/>
            <a:ext cx="1995488" cy="400077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+mj-lt"/>
              </a:rPr>
              <a:t>Anti-Seep Collar</a:t>
            </a:r>
          </a:p>
        </p:txBody>
      </p:sp>
    </p:spTree>
    <p:extLst>
      <p:ext uri="{BB962C8B-B14F-4D97-AF65-F5344CB8AC3E}">
        <p14:creationId xmlns:p14="http://schemas.microsoft.com/office/powerpoint/2010/main" val="338882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100" dirty="0">
                <a:solidFill>
                  <a:schemeClr val="tx1"/>
                </a:solidFill>
              </a:rPr>
              <a:t>Plan Templates – Porous Pavement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310640"/>
            <a:ext cx="8077200" cy="47244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j-lt"/>
              </a:rPr>
              <a:t>Plan and Section Views – Permeable Pavers</a:t>
            </a:r>
          </a:p>
          <a:p>
            <a:r>
              <a:rPr lang="en-US" sz="2400" dirty="0">
                <a:latin typeface="+mj-lt"/>
              </a:rPr>
              <a:t>Plan and Section Views – Pervious Concrete/Porous Asphalt</a:t>
            </a:r>
          </a:p>
          <a:p>
            <a:r>
              <a:rPr lang="en-US" sz="2400" dirty="0">
                <a:latin typeface="+mj-lt"/>
              </a:rPr>
              <a:t>Details</a:t>
            </a:r>
          </a:p>
          <a:p>
            <a:pPr lvl="1"/>
            <a:r>
              <a:rPr lang="en-US" sz="2200" dirty="0">
                <a:latin typeface="+mj-lt"/>
              </a:rPr>
              <a:t>Cleanout</a:t>
            </a:r>
          </a:p>
          <a:p>
            <a:pPr lvl="1"/>
            <a:r>
              <a:rPr lang="en-US" sz="2200" dirty="0">
                <a:latin typeface="+mj-lt"/>
              </a:rPr>
              <a:t>Observation Well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4682" y="3810000"/>
            <a:ext cx="2975418" cy="2030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810000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604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lIns="0" tIns="45720" rIns="0" bIns="0" anchor="b"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Porous Pavement – Permeable Pavers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25" y="1447801"/>
            <a:ext cx="719137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lIns="0" tIns="45720" rIns="0" bIns="0" anchor="b"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Porous Pavement – Permeable Pavers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55" y="1676400"/>
            <a:ext cx="8327936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533400" y="353199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Business Model Canvas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143000"/>
            <a:ext cx="7848599" cy="50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0940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lIns="0" tIns="45720" rIns="0" bIns="0" anchor="b"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Porous Pavement – Concrete/Asphalt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33" y="1752600"/>
            <a:ext cx="8247455" cy="438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6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Porous Pavement – Details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160444" y="5638800"/>
            <a:ext cx="1995488" cy="400077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+mj-lt"/>
              </a:rPr>
              <a:t>Cleanout Detail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562600" y="5638799"/>
            <a:ext cx="2438400" cy="400077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+mj-lt"/>
              </a:rPr>
              <a:t>Observation Well Detail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76400"/>
            <a:ext cx="3710488" cy="3809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348" y="1524000"/>
            <a:ext cx="4679744" cy="370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8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100" dirty="0">
                <a:solidFill>
                  <a:schemeClr val="tx1"/>
                </a:solidFill>
              </a:rPr>
              <a:t>Plan Templates </a:t>
            </a:r>
            <a:r>
              <a:rPr lang="en-US" sz="4400" dirty="0">
                <a:solidFill>
                  <a:schemeClr val="tx1"/>
                </a:solidFill>
              </a:rPr>
              <a:t>–</a:t>
            </a:r>
            <a:r>
              <a:rPr lang="en-US" sz="4100" dirty="0">
                <a:solidFill>
                  <a:schemeClr val="tx1"/>
                </a:solidFill>
              </a:rPr>
              <a:t> Rain Garden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310640"/>
            <a:ext cx="8077200" cy="47244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j-lt"/>
              </a:rPr>
              <a:t>Plan and Section Views – Rain Garden</a:t>
            </a:r>
          </a:p>
          <a:p>
            <a:r>
              <a:rPr lang="en-US" sz="2400" dirty="0">
                <a:latin typeface="+mj-lt"/>
              </a:rPr>
              <a:t>Detail – Energy Dissipation Stone</a:t>
            </a:r>
          </a:p>
          <a:p>
            <a:r>
              <a:rPr lang="en-US" sz="2400" dirty="0">
                <a:latin typeface="+mj-lt"/>
              </a:rPr>
              <a:t>Detail – Plant Spacing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019" y="3048000"/>
            <a:ext cx="4071962" cy="2461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35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Rain Garden – Plan View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637" y="1371600"/>
            <a:ext cx="7324725" cy="488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9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Rain Garden – Cross Section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81" y="1219200"/>
            <a:ext cx="8191500" cy="476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2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Rain Garden – Details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0"/>
            <a:ext cx="8277225" cy="431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0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Rain Garden – Plant Spacing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92" y="1295400"/>
            <a:ext cx="7419307" cy="522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7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lIns="0" tIns="45720" rIns="0" bIns="0" anchor="b"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Plan Templates – </a:t>
            </a:r>
            <a:r>
              <a:rPr lang="en-US" sz="4500" dirty="0">
                <a:solidFill>
                  <a:schemeClr val="tx1"/>
                </a:solidFill>
              </a:rPr>
              <a:t>Stormwater Trees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447800"/>
            <a:ext cx="5053924" cy="51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lIns="0" tIns="45720" rIns="0" bIns="0" anchor="b"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Plan Templates – </a:t>
            </a:r>
            <a:r>
              <a:rPr lang="en-US" sz="4500" dirty="0">
                <a:solidFill>
                  <a:schemeClr val="tx1"/>
                </a:solidFill>
              </a:rPr>
              <a:t>Native Landscaping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828800"/>
            <a:ext cx="6409166" cy="411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8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GI Standard Specifications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752600"/>
            <a:ext cx="66675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j-lt"/>
              </a:rPr>
              <a:t>Standard Specification Section</a:t>
            </a:r>
          </a:p>
          <a:p>
            <a:pPr lvl="1"/>
            <a:r>
              <a:rPr lang="en-US" sz="2200" dirty="0" err="1">
                <a:latin typeface="+mj-lt"/>
              </a:rPr>
              <a:t>Bioretention</a:t>
            </a:r>
            <a:r>
              <a:rPr lang="en-US" sz="2200" dirty="0">
                <a:latin typeface="+mj-lt"/>
              </a:rPr>
              <a:t>/</a:t>
            </a:r>
            <a:r>
              <a:rPr lang="en-US" sz="2200" dirty="0" err="1">
                <a:latin typeface="+mj-lt"/>
              </a:rPr>
              <a:t>Bioswale</a:t>
            </a:r>
            <a:endParaRPr lang="en-US" sz="2200" dirty="0">
              <a:latin typeface="+mj-lt"/>
            </a:endParaRPr>
          </a:p>
          <a:p>
            <a:pPr lvl="1"/>
            <a:r>
              <a:rPr lang="en-US" sz="2200" dirty="0">
                <a:latin typeface="+mj-lt"/>
              </a:rPr>
              <a:t>Porous Pavement</a:t>
            </a:r>
          </a:p>
          <a:p>
            <a:pPr lvl="1"/>
            <a:r>
              <a:rPr lang="en-US" sz="2200" dirty="0">
                <a:latin typeface="+mj-lt"/>
              </a:rPr>
              <a:t>Rain Garden</a:t>
            </a:r>
          </a:p>
          <a:p>
            <a:pPr lvl="1"/>
            <a:r>
              <a:rPr lang="en-US" sz="2200" dirty="0" err="1">
                <a:latin typeface="+mj-lt"/>
              </a:rPr>
              <a:t>Stormwater</a:t>
            </a:r>
            <a:r>
              <a:rPr lang="en-US" sz="2200" dirty="0">
                <a:latin typeface="+mj-lt"/>
              </a:rPr>
              <a:t> Trees</a:t>
            </a:r>
          </a:p>
          <a:p>
            <a:pPr lvl="1"/>
            <a:r>
              <a:rPr lang="en-US" sz="2200" dirty="0">
                <a:latin typeface="+mj-lt"/>
              </a:rPr>
              <a:t>Native Landscaping</a:t>
            </a:r>
          </a:p>
          <a:p>
            <a:pPr lvl="1"/>
            <a:r>
              <a:rPr lang="en-US" sz="2200" dirty="0">
                <a:latin typeface="+mj-lt"/>
              </a:rPr>
              <a:t>Soil Amendments</a:t>
            </a:r>
          </a:p>
        </p:txBody>
      </p:sp>
    </p:spTree>
    <p:extLst>
      <p:ext uri="{BB962C8B-B14F-4D97-AF65-F5344CB8AC3E}">
        <p14:creationId xmlns:p14="http://schemas.microsoft.com/office/powerpoint/2010/main" val="31377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19"/>
          <a:stretch/>
        </p:blipFill>
        <p:spPr>
          <a:xfrm>
            <a:off x="381000" y="1371600"/>
            <a:ext cx="6034617" cy="2868613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371600"/>
          </a:xfrm>
        </p:spPr>
        <p:txBody>
          <a:bodyPr/>
          <a:lstStyle/>
          <a:p>
            <a:r>
              <a:rPr lang="en-US" sz="3600" dirty="0"/>
              <a:t>MMSD Green Infrastructure Center of Excellence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295400"/>
            <a:ext cx="1714500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3"/>
          <a:stretch/>
        </p:blipFill>
        <p:spPr>
          <a:xfrm>
            <a:off x="3276600" y="4552950"/>
            <a:ext cx="36576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880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Specification Format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752600"/>
            <a:ext cx="78486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j-lt"/>
              </a:rPr>
              <a:t>Follows </a:t>
            </a:r>
            <a:r>
              <a:rPr lang="en-US" sz="2400" dirty="0" err="1">
                <a:latin typeface="+mj-lt"/>
              </a:rPr>
              <a:t>MMSD</a:t>
            </a:r>
            <a:r>
              <a:rPr lang="en-US" sz="2400" dirty="0">
                <a:latin typeface="+mj-lt"/>
              </a:rPr>
              <a:t> format (three part)</a:t>
            </a:r>
          </a:p>
          <a:p>
            <a:pPr lvl="1"/>
            <a:r>
              <a:rPr lang="en-US" sz="2000" dirty="0">
                <a:latin typeface="+mj-lt"/>
              </a:rPr>
              <a:t>Part A – Scope  (Related work, submittals, qualifications, etc.)</a:t>
            </a:r>
          </a:p>
          <a:p>
            <a:pPr lvl="1"/>
            <a:r>
              <a:rPr lang="en-US" sz="2000" dirty="0">
                <a:latin typeface="+mj-lt"/>
              </a:rPr>
              <a:t>Part B – Materials (Media, surface layer, storage layer, piping, etc.)</a:t>
            </a:r>
          </a:p>
          <a:p>
            <a:pPr lvl="1"/>
            <a:r>
              <a:rPr lang="en-US" sz="2000" dirty="0">
                <a:latin typeface="+mj-lt"/>
              </a:rPr>
              <a:t>Part C – Workmanship (Site stabilization, suitable weather, compaction avoidance, etc.)</a:t>
            </a:r>
          </a:p>
          <a:p>
            <a:pPr lvl="1"/>
            <a:endParaRPr lang="en-US" sz="2000" dirty="0">
              <a:latin typeface="+mj-lt"/>
            </a:endParaRPr>
          </a:p>
          <a:p>
            <a:r>
              <a:rPr lang="en-US" sz="2200" dirty="0">
                <a:latin typeface="+mj-lt"/>
              </a:rPr>
              <a:t>Specifications are based on </a:t>
            </a:r>
            <a:r>
              <a:rPr lang="en-US" sz="2200" dirty="0" err="1">
                <a:latin typeface="+mj-lt"/>
              </a:rPr>
              <a:t>WDNR</a:t>
            </a:r>
            <a:r>
              <a:rPr lang="en-US" sz="2200" dirty="0">
                <a:latin typeface="+mj-lt"/>
              </a:rPr>
              <a:t> Technical Standards where applicable</a:t>
            </a:r>
          </a:p>
        </p:txBody>
      </p:sp>
    </p:spTree>
    <p:extLst>
      <p:ext uri="{BB962C8B-B14F-4D97-AF65-F5344CB8AC3E}">
        <p14:creationId xmlns:p14="http://schemas.microsoft.com/office/powerpoint/2010/main" val="368796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5926"/>
            <a:ext cx="8610600" cy="1143000"/>
          </a:xfrm>
        </p:spPr>
        <p:txBody>
          <a:bodyPr vert="horz" lIns="0" tIns="45720" rIns="0" bIns="0" anchor="b"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GI Standard Specifications and Plan Templates Report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752600"/>
            <a:ext cx="8001000" cy="4953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j-lt"/>
              </a:rPr>
              <a:t>Concise report to supplement GI calculator, specifications and plan templates.</a:t>
            </a:r>
          </a:p>
          <a:p>
            <a:r>
              <a:rPr lang="en-US" sz="2200" dirty="0">
                <a:latin typeface="+mj-lt"/>
              </a:rPr>
              <a:t>Report Contents</a:t>
            </a:r>
          </a:p>
          <a:p>
            <a:pPr lvl="1"/>
            <a:r>
              <a:rPr lang="en-US" sz="2000" dirty="0">
                <a:latin typeface="+mj-lt"/>
              </a:rPr>
              <a:t>Introduction (Purpose, GI tool, summary of strategies)</a:t>
            </a:r>
          </a:p>
          <a:p>
            <a:pPr lvl="1"/>
            <a:r>
              <a:rPr lang="en-US" sz="2000" dirty="0">
                <a:latin typeface="+mj-lt"/>
              </a:rPr>
              <a:t>GI Strategies (Individual Sections) </a:t>
            </a:r>
          </a:p>
          <a:p>
            <a:pPr lvl="2"/>
            <a:r>
              <a:rPr lang="en-US" sz="1700" dirty="0" err="1">
                <a:latin typeface="+mj-lt"/>
              </a:rPr>
              <a:t>Bioretention</a:t>
            </a:r>
            <a:r>
              <a:rPr lang="en-US" sz="1700" dirty="0">
                <a:latin typeface="+mj-lt"/>
              </a:rPr>
              <a:t>/</a:t>
            </a:r>
            <a:r>
              <a:rPr lang="en-US" sz="1700" dirty="0" err="1">
                <a:latin typeface="+mj-lt"/>
              </a:rPr>
              <a:t>Bioswales</a:t>
            </a:r>
            <a:endParaRPr lang="en-US" sz="1700" dirty="0">
              <a:latin typeface="+mj-lt"/>
            </a:endParaRPr>
          </a:p>
          <a:p>
            <a:pPr lvl="2"/>
            <a:r>
              <a:rPr lang="en-US" sz="1700" dirty="0">
                <a:latin typeface="+mj-lt"/>
              </a:rPr>
              <a:t>Rain Gardens</a:t>
            </a:r>
          </a:p>
          <a:p>
            <a:pPr lvl="2"/>
            <a:r>
              <a:rPr lang="en-US" sz="1700" dirty="0">
                <a:latin typeface="+mj-lt"/>
              </a:rPr>
              <a:t>Porous Pavement</a:t>
            </a:r>
          </a:p>
          <a:p>
            <a:pPr lvl="2"/>
            <a:r>
              <a:rPr lang="en-US" sz="1700" dirty="0" err="1">
                <a:latin typeface="+mj-lt"/>
              </a:rPr>
              <a:t>Stormwater</a:t>
            </a:r>
            <a:r>
              <a:rPr lang="en-US" sz="1700" dirty="0">
                <a:latin typeface="+mj-lt"/>
              </a:rPr>
              <a:t> Trees</a:t>
            </a:r>
          </a:p>
          <a:p>
            <a:pPr lvl="2"/>
            <a:r>
              <a:rPr lang="en-US" sz="1700" dirty="0">
                <a:latin typeface="+mj-lt"/>
              </a:rPr>
              <a:t>Native Landscaping</a:t>
            </a:r>
          </a:p>
          <a:p>
            <a:pPr lvl="2"/>
            <a:r>
              <a:rPr lang="en-US" sz="1700" dirty="0">
                <a:latin typeface="+mj-lt"/>
              </a:rPr>
              <a:t>Soil Amendments</a:t>
            </a:r>
          </a:p>
          <a:p>
            <a:pPr lvl="1"/>
            <a:r>
              <a:rPr lang="en-US" sz="2000" dirty="0" err="1">
                <a:latin typeface="+mj-lt"/>
              </a:rPr>
              <a:t>TMDL</a:t>
            </a:r>
            <a:r>
              <a:rPr lang="en-US" sz="2000" dirty="0">
                <a:latin typeface="+mj-lt"/>
              </a:rPr>
              <a:t> Considerations</a:t>
            </a:r>
          </a:p>
          <a:p>
            <a:pPr lvl="1"/>
            <a:r>
              <a:rPr lang="en-US" sz="2000" dirty="0">
                <a:latin typeface="+mj-lt"/>
              </a:rPr>
              <a:t>Appendix A – Plan Templates/Example Typical Details</a:t>
            </a:r>
          </a:p>
          <a:p>
            <a:pPr lvl="1"/>
            <a:r>
              <a:rPr lang="en-US" sz="2000" dirty="0">
                <a:latin typeface="+mj-lt"/>
              </a:rPr>
              <a:t>Appendix B – Specifications</a:t>
            </a:r>
          </a:p>
          <a:p>
            <a:pPr lvl="1"/>
            <a:r>
              <a:rPr lang="en-US" sz="2000" dirty="0">
                <a:latin typeface="+mj-lt"/>
              </a:rPr>
              <a:t>Appendix C – Inspection and Maintenance Checklists</a:t>
            </a:r>
          </a:p>
          <a:p>
            <a:pPr lvl="1"/>
            <a:r>
              <a:rPr lang="en-US" sz="2000" dirty="0">
                <a:latin typeface="+mj-lt"/>
              </a:rPr>
              <a:t>Appendix D – Trees and Plant Lists</a:t>
            </a:r>
          </a:p>
          <a:p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9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Presentation Summary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2916" y="1676400"/>
            <a:ext cx="8229600" cy="469392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GI Sizing Calculator – Planning Level tool to Evaluate Preliminary Costs and Sizing Requirements for GI</a:t>
            </a:r>
          </a:p>
          <a:p>
            <a:r>
              <a:rPr lang="en-US" sz="2800" dirty="0">
                <a:latin typeface="+mj-lt"/>
              </a:rPr>
              <a:t>GI Standard Plan Templates - Provides General Cross Section for GI Strategies</a:t>
            </a:r>
          </a:p>
          <a:p>
            <a:r>
              <a:rPr lang="en-US" sz="2800" dirty="0">
                <a:latin typeface="+mj-lt"/>
              </a:rPr>
              <a:t>GI Standard Specifications – Provides Material Specifications and Installation Requirements for GI</a:t>
            </a:r>
          </a:p>
          <a:p>
            <a:r>
              <a:rPr lang="en-US" sz="2800" dirty="0">
                <a:latin typeface="+mj-lt"/>
              </a:rPr>
              <a:t>GI Template Report – Provides Additional Information to Supplement GI Calculator</a:t>
            </a:r>
            <a:endParaRPr lang="en-US" dirty="0">
              <a:latin typeface="+mj-lt"/>
            </a:endParaRPr>
          </a:p>
          <a:p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053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Where the tool can be found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http://www.freshcoast740.com/size-it</a:t>
            </a:r>
            <a:endParaRPr lang="en-US" dirty="0"/>
          </a:p>
          <a:p>
            <a:r>
              <a:rPr lang="en-US" dirty="0"/>
              <a:t>Download the zip file to have access to the GI Plans, Specs, and sizing tool</a:t>
            </a:r>
          </a:p>
        </p:txBody>
      </p:sp>
    </p:spTree>
    <p:extLst>
      <p:ext uri="{BB962C8B-B14F-4D97-AF65-F5344CB8AC3E}">
        <p14:creationId xmlns:p14="http://schemas.microsoft.com/office/powerpoint/2010/main" val="362370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Thank You! </a:t>
            </a:r>
            <a:br>
              <a:rPr lang="en-US" sz="4500" dirty="0">
                <a:solidFill>
                  <a:schemeClr val="tx1"/>
                </a:solidFill>
              </a:rPr>
            </a:br>
            <a:br>
              <a:rPr lang="en-US" sz="4500" dirty="0">
                <a:solidFill>
                  <a:schemeClr val="tx1"/>
                </a:solidFill>
              </a:rPr>
            </a:br>
            <a:r>
              <a:rPr lang="en-US" sz="4500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4480560"/>
            <a:ext cx="3200400" cy="2103120"/>
          </a:xfrm>
        </p:spPr>
        <p:txBody>
          <a:bodyPr>
            <a:normAutofit/>
          </a:bodyPr>
          <a:lstStyle/>
          <a:p>
            <a:pPr marL="342900" lvl="0" indent="-342900" eaLnBrk="0" fontAlgn="base" hangingPunct="0">
              <a:lnSpc>
                <a:spcPct val="80000"/>
              </a:lnSpc>
              <a:spcAft>
                <a:spcPct val="0"/>
              </a:spcAft>
              <a:buClrTx/>
              <a:buSzTx/>
              <a:buNone/>
              <a:defRPr/>
            </a:pPr>
            <a:endParaRPr lang="en-US" sz="1800" kern="0" dirty="0">
              <a:latin typeface="+mj-lt"/>
            </a:endParaRPr>
          </a:p>
          <a:p>
            <a:pPr marL="342900" lvl="0" indent="-342900" eaLnBrk="0" fontAlgn="base" hangingPunct="0">
              <a:lnSpc>
                <a:spcPct val="80000"/>
              </a:lnSpc>
              <a:spcAft>
                <a:spcPct val="0"/>
              </a:spcAft>
              <a:buClrTx/>
              <a:buSzTx/>
              <a:buNone/>
              <a:defRPr/>
            </a:pPr>
            <a:r>
              <a:rPr lang="en-US" sz="1800" kern="0" dirty="0">
                <a:latin typeface="+mj-lt"/>
              </a:rPr>
              <a:t>Philip A. Bzdusek, Ph.D., P.E.</a:t>
            </a:r>
          </a:p>
          <a:p>
            <a:pPr marL="342900" lvl="0" indent="-342900" eaLnBrk="0" fontAlgn="base" hangingPunct="0">
              <a:lnSpc>
                <a:spcPct val="80000"/>
              </a:lnSpc>
              <a:spcAft>
                <a:spcPct val="0"/>
              </a:spcAft>
              <a:buClrTx/>
              <a:buSzTx/>
              <a:buNone/>
              <a:defRPr/>
            </a:pPr>
            <a:r>
              <a:rPr lang="en-US" sz="1800" kern="0" dirty="0">
                <a:latin typeface="+mj-lt"/>
              </a:rPr>
              <a:t>Strand Associates, Inc.</a:t>
            </a:r>
          </a:p>
          <a:p>
            <a:pPr marL="342900" lvl="0" indent="-342900" eaLnBrk="0" fontAlgn="base" hangingPunct="0">
              <a:lnSpc>
                <a:spcPct val="80000"/>
              </a:lnSpc>
              <a:spcAft>
                <a:spcPct val="0"/>
              </a:spcAft>
              <a:buClrTx/>
              <a:buSzTx/>
              <a:buNone/>
              <a:defRPr/>
            </a:pPr>
            <a:r>
              <a:rPr lang="en-US" sz="1800" kern="0" dirty="0">
                <a:latin typeface="+mj-lt"/>
              </a:rPr>
              <a:t>Voice: (414) 982-2300 Ext. 1505</a:t>
            </a:r>
            <a:endParaRPr lang="en-US" sz="1800" kern="0" dirty="0">
              <a:solidFill>
                <a:srgbClr val="FF0000"/>
              </a:solidFill>
              <a:latin typeface="+mj-lt"/>
            </a:endParaRPr>
          </a:p>
          <a:p>
            <a:pPr marL="342900" lvl="0" indent="-342900" eaLnBrk="0" fontAlgn="base" hangingPunct="0">
              <a:lnSpc>
                <a:spcPct val="80000"/>
              </a:lnSpc>
              <a:spcAft>
                <a:spcPct val="0"/>
              </a:spcAft>
              <a:buClrTx/>
              <a:buSzTx/>
              <a:buNone/>
              <a:defRPr/>
            </a:pPr>
            <a:r>
              <a:rPr lang="en-US" sz="1800" kern="0" dirty="0">
                <a:solidFill>
                  <a:srgbClr val="FF0000"/>
                </a:solidFill>
                <a:latin typeface="+mj-lt"/>
                <a:hlinkClick r:id="rId2"/>
              </a:rPr>
              <a:t>Phil.bzdusek@strand.com</a:t>
            </a:r>
            <a:endParaRPr lang="en-US" sz="1800" kern="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2" descr="H:\Marketing\Logos\2011\7456_WASTEWATER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91813"/>
            <a:ext cx="1082040" cy="108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905000" y="4480560"/>
            <a:ext cx="3200400" cy="2103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0" fontAlgn="base" hangingPunct="0">
              <a:lnSpc>
                <a:spcPct val="80000"/>
              </a:lnSpc>
              <a:spcAft>
                <a:spcPct val="0"/>
              </a:spcAft>
              <a:buClrTx/>
              <a:buSzTx/>
              <a:buFont typeface="Wingdings 2"/>
              <a:buNone/>
              <a:defRPr/>
            </a:pPr>
            <a:endParaRPr lang="en-US" sz="1800" kern="0" dirty="0">
              <a:latin typeface="+mj-lt"/>
            </a:endParaRPr>
          </a:p>
          <a:p>
            <a:pPr marL="342900" indent="-342900" eaLnBrk="0" fontAlgn="base" hangingPunct="0">
              <a:lnSpc>
                <a:spcPct val="80000"/>
              </a:lnSpc>
              <a:spcAft>
                <a:spcPct val="0"/>
              </a:spcAft>
              <a:buClrTx/>
              <a:buSzTx/>
              <a:buFont typeface="Wingdings 2"/>
              <a:buNone/>
              <a:defRPr/>
            </a:pPr>
            <a:r>
              <a:rPr lang="en-US" sz="1800" kern="0" dirty="0">
                <a:latin typeface="+mj-lt"/>
              </a:rPr>
              <a:t>Andy Kaminski</a:t>
            </a:r>
          </a:p>
          <a:p>
            <a:pPr marL="342900" indent="-342900" eaLnBrk="0" fontAlgn="base" hangingPunct="0">
              <a:lnSpc>
                <a:spcPct val="80000"/>
              </a:lnSpc>
              <a:spcAft>
                <a:spcPct val="0"/>
              </a:spcAft>
              <a:buClrTx/>
              <a:buSzTx/>
              <a:buFont typeface="Wingdings 2"/>
              <a:buNone/>
              <a:defRPr/>
            </a:pPr>
            <a:r>
              <a:rPr lang="en-US" sz="1800" kern="0" dirty="0" err="1">
                <a:latin typeface="+mj-lt"/>
              </a:rPr>
              <a:t>MMSD</a:t>
            </a:r>
            <a:endParaRPr lang="en-US" sz="1800" kern="0" dirty="0">
              <a:latin typeface="+mj-lt"/>
            </a:endParaRPr>
          </a:p>
          <a:p>
            <a:pPr marL="342900" indent="-342900" eaLnBrk="0" fontAlgn="base" hangingPunct="0">
              <a:lnSpc>
                <a:spcPct val="80000"/>
              </a:lnSpc>
              <a:spcAft>
                <a:spcPct val="0"/>
              </a:spcAft>
              <a:buClrTx/>
              <a:buSzTx/>
              <a:buFont typeface="Wingdings 2"/>
              <a:buNone/>
              <a:defRPr/>
            </a:pPr>
            <a:r>
              <a:rPr lang="en-US" sz="1800" kern="0" dirty="0">
                <a:latin typeface="+mj-lt"/>
              </a:rPr>
              <a:t>Voice: (414) 225-2245</a:t>
            </a:r>
            <a:endParaRPr lang="en-US" sz="1800" kern="0" dirty="0">
              <a:solidFill>
                <a:srgbClr val="FF0000"/>
              </a:solidFill>
              <a:latin typeface="+mj-lt"/>
            </a:endParaRPr>
          </a:p>
          <a:p>
            <a:pPr marL="342900" indent="-342900" eaLnBrk="0" fontAlgn="base" hangingPunct="0">
              <a:lnSpc>
                <a:spcPct val="80000"/>
              </a:lnSpc>
              <a:spcAft>
                <a:spcPct val="0"/>
              </a:spcAft>
              <a:buClrTx/>
              <a:buSzTx/>
              <a:buFont typeface="Wingdings 2"/>
              <a:buNone/>
              <a:defRPr/>
            </a:pPr>
            <a:r>
              <a:rPr lang="en-US" sz="1800" kern="0" dirty="0">
                <a:solidFill>
                  <a:srgbClr val="FF0000"/>
                </a:solidFill>
                <a:latin typeface="+mj-lt"/>
                <a:hlinkClick r:id="rId4"/>
              </a:rPr>
              <a:t>akaminski@mmsd.com</a:t>
            </a:r>
            <a:endParaRPr lang="en-US" sz="1800" kern="0" dirty="0">
              <a:solidFill>
                <a:srgbClr val="FF0000"/>
              </a:solidFill>
              <a:latin typeface="+mj-lt"/>
            </a:endParaRPr>
          </a:p>
          <a:p>
            <a:pPr marL="342900" indent="-342900" eaLnBrk="0" fontAlgn="base" hangingPunct="0">
              <a:lnSpc>
                <a:spcPct val="80000"/>
              </a:lnSpc>
              <a:spcAft>
                <a:spcPct val="0"/>
              </a:spcAft>
              <a:buClrTx/>
              <a:buSzTx/>
              <a:buFont typeface="Wingdings 2"/>
              <a:buNone/>
              <a:defRPr/>
            </a:pPr>
            <a:endParaRPr lang="en-US" sz="1800" kern="0" dirty="0">
              <a:solidFill>
                <a:srgbClr val="FF0000"/>
              </a:solidFill>
              <a:latin typeface="+mj-lt"/>
            </a:endParaRPr>
          </a:p>
          <a:p>
            <a:pPr marL="342900" indent="-342900" eaLnBrk="0" fontAlgn="base" hangingPunct="0">
              <a:lnSpc>
                <a:spcPct val="80000"/>
              </a:lnSpc>
              <a:spcAft>
                <a:spcPct val="0"/>
              </a:spcAft>
              <a:buClrTx/>
              <a:buSzTx/>
              <a:buFont typeface="Wingdings 2"/>
              <a:buNone/>
              <a:defRPr/>
            </a:pPr>
            <a:endParaRPr lang="en-US" sz="1800" kern="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4500"/>
          <a:stretch/>
        </p:blipFill>
        <p:spPr>
          <a:xfrm>
            <a:off x="2210409" y="3238870"/>
            <a:ext cx="1248754" cy="693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34" y="3951882"/>
            <a:ext cx="1255104" cy="2775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29600" y="5867400"/>
            <a:ext cx="914400" cy="99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616" y="3479638"/>
            <a:ext cx="8338508" cy="2281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It’s 106 miles to Chicago, we got a full panel, half an hour before the reception, it’s a dark room and there’s another power point about barriers to green infrastructure.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49" y="0"/>
            <a:ext cx="4187441" cy="224424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4" y="437520"/>
            <a:ext cx="1835091" cy="1835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742" y="305382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Codes &amp; Ordinances Initiative has been sticking around since 2012: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2226468"/>
            <a:ext cx="4262528" cy="360722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Identified active (written) and “passive” (unwritten or staff) barriers to use of green infrastructure in new development, redevelopment and municipal projects throughout the MMSD service area</a:t>
            </a:r>
          </a:p>
          <a:p>
            <a:r>
              <a:rPr lang="en-US" dirty="0"/>
              <a:t>Providing staff support for code, plan and policy revisions for GI</a:t>
            </a:r>
          </a:p>
          <a:p>
            <a:r>
              <a:rPr lang="en-US" dirty="0"/>
              <a:t>Many have updated or are updating different codes &amp; standards – including our panelists today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89" y="2226469"/>
            <a:ext cx="3867800" cy="2713232"/>
          </a:xfrm>
        </p:spPr>
      </p:pic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Crucial barriers identified </a:t>
            </a:r>
            <a:r>
              <a:rPr lang="en-US" sz="1800" dirty="0"/>
              <a:t>and described in the last four conference presentations, with different movie / sports themes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6035919" cy="361308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Metro Milwaukee Codes are OLD:  </a:t>
            </a:r>
          </a:p>
          <a:p>
            <a:pPr lvl="1"/>
            <a:r>
              <a:rPr lang="en-US" dirty="0"/>
              <a:t>Wauwatosa’s brilliant description – the “Exploding Pinto” from 1973</a:t>
            </a:r>
          </a:p>
          <a:p>
            <a:pPr lvl="1"/>
            <a:r>
              <a:rPr lang="en-US" dirty="0"/>
              <a:t>Actual conditional use in </a:t>
            </a:r>
            <a:r>
              <a:rPr lang="en-US" dirty="0" err="1"/>
              <a:t>XXXXxxxxx’s</a:t>
            </a:r>
            <a:r>
              <a:rPr lang="en-US" dirty="0"/>
              <a:t> code:  “Homes for the feeble-minded”</a:t>
            </a:r>
          </a:p>
          <a:p>
            <a:r>
              <a:rPr lang="en-US" dirty="0"/>
              <a:t>Some have very prescriptive landscaping standards from the 1990s – active problem for using </a:t>
            </a:r>
            <a:r>
              <a:rPr lang="en-US" dirty="0" err="1"/>
              <a:t>bioretention</a:t>
            </a:r>
            <a:r>
              <a:rPr lang="en-US" dirty="0"/>
              <a:t>, trees, natives</a:t>
            </a:r>
          </a:p>
          <a:p>
            <a:r>
              <a:rPr lang="en-US" dirty="0"/>
              <a:t>Staff interpretation, board preferences more important than actual regulations &amp; standards</a:t>
            </a:r>
          </a:p>
          <a:p>
            <a:r>
              <a:rPr lang="en-US" dirty="0"/>
              <a:t>Plans are often far more up to date and progressive than the regulations and standards</a:t>
            </a:r>
          </a:p>
          <a:p>
            <a:r>
              <a:rPr lang="en-US" dirty="0"/>
              <a:t>Communities that </a:t>
            </a:r>
            <a:r>
              <a:rPr lang="en-US" u="sng" dirty="0"/>
              <a:t>have</a:t>
            </a:r>
            <a:r>
              <a:rPr lang="en-US" dirty="0"/>
              <a:t> updated zoning, DPW standards see more contemporary practices implemented – including GI</a:t>
            </a:r>
          </a:p>
          <a:p>
            <a:r>
              <a:rPr lang="en-US" dirty="0"/>
              <a:t>What signal is being sent to the community, applicants about water quality, preferred landscaping approaches, </a:t>
            </a:r>
            <a:r>
              <a:rPr lang="en-US" dirty="0" err="1"/>
              <a:t>etc</a:t>
            </a:r>
            <a:r>
              <a:rPr lang="en-US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892" y="4174165"/>
            <a:ext cx="2081842" cy="8433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49" y="2125270"/>
            <a:ext cx="1866809" cy="13983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017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57" y="88175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</a:t>
            </a:r>
            <a:r>
              <a:rPr lang="en-US"/>
              <a:t>Changes Are Mission-Critical</a:t>
            </a:r>
            <a:r>
              <a:rPr lang="en-US" dirty="0"/>
              <a:t>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1" y="1877099"/>
            <a:ext cx="5619750" cy="391661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Eliminating direct, code-based prohibitions on use of permeable surfacing </a:t>
            </a:r>
          </a:p>
          <a:p>
            <a:r>
              <a:rPr lang="en-US" dirty="0"/>
              <a:t>Updated parking standards including shared parking – reducing runoff volumes, making GI more feasible (also business-friendly)</a:t>
            </a:r>
          </a:p>
          <a:p>
            <a:r>
              <a:rPr lang="en-US" dirty="0"/>
              <a:t>Landscaping standards, especially for parking lots, that actively encourage integration with GI; native lawns too</a:t>
            </a:r>
          </a:p>
          <a:p>
            <a:r>
              <a:rPr lang="en-US" dirty="0"/>
              <a:t>Reduced or flexible lot frontage, setbacks – reduce the amount of roadway, curbing, and </a:t>
            </a:r>
            <a:r>
              <a:rPr lang="en-US" dirty="0" err="1"/>
              <a:t>turfgrass</a:t>
            </a:r>
            <a:r>
              <a:rPr lang="en-US" dirty="0"/>
              <a:t>, especially in </a:t>
            </a:r>
            <a:r>
              <a:rPr lang="en-US" dirty="0" err="1"/>
              <a:t>suburbus</a:t>
            </a:r>
            <a:r>
              <a:rPr lang="en-US" dirty="0"/>
              <a:t> with new subdivision</a:t>
            </a:r>
          </a:p>
          <a:p>
            <a:r>
              <a:rPr lang="en-US" dirty="0"/>
              <a:t>Definitions of GI practices included in zoning and the </a:t>
            </a:r>
            <a:r>
              <a:rPr lang="en-US" dirty="0" err="1"/>
              <a:t>stormwater</a:t>
            </a:r>
            <a:r>
              <a:rPr lang="en-US" dirty="0"/>
              <a:t> ordinance</a:t>
            </a:r>
          </a:p>
          <a:p>
            <a:r>
              <a:rPr lang="en-US" dirty="0"/>
              <a:t>Standards &amp; review for water quality impacts – especially trash, food-related, animal-related uses (hello, Bacteria TMDL!)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75" y="1290188"/>
            <a:ext cx="1909763" cy="104283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76" y="2548998"/>
            <a:ext cx="2258570" cy="1210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47677" y="3835408"/>
            <a:ext cx="22453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/>
              <a:t>Shared Parking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58" y="4043157"/>
            <a:ext cx="2087480" cy="13419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16229" y="5437877"/>
            <a:ext cx="20768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/>
              <a:t>Permeable surfacing/native lawn</a:t>
            </a:r>
          </a:p>
        </p:txBody>
      </p:sp>
    </p:spTree>
    <p:extLst>
      <p:ext uri="{BB962C8B-B14F-4D97-AF65-F5344CB8AC3E}">
        <p14:creationId xmlns:p14="http://schemas.microsoft.com/office/powerpoint/2010/main" val="199701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40" y="86812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CHANGE RESISTANCE: </a:t>
            </a:r>
            <a:r>
              <a:rPr lang="en-US" sz="2025" dirty="0"/>
              <a:t> Staff, attorneys, elected/appointed officials usually are </a:t>
            </a:r>
            <a:r>
              <a:rPr lang="en-US" sz="2025" b="1" dirty="0"/>
              <a:t>not</a:t>
            </a:r>
            <a:r>
              <a:rPr lang="en-US" sz="2025" dirty="0"/>
              <a:t> enthusiastic about changing codes: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38450" y="1841028"/>
            <a:ext cx="3868340" cy="617934"/>
          </a:xfrm>
        </p:spPr>
        <p:txBody>
          <a:bodyPr>
            <a:normAutofit/>
          </a:bodyPr>
          <a:lstStyle/>
          <a:p>
            <a:pPr algn="ctr"/>
            <a:r>
              <a:rPr lang="en-US" sz="1650" dirty="0"/>
              <a:t>#1 The Matt “Guitar” Murphy Reaction:  </a:t>
            </a:r>
          </a:p>
          <a:p>
            <a:pPr algn="ctr"/>
            <a:r>
              <a:rPr lang="en-US" sz="1650" i="1" dirty="0"/>
              <a:t>Don’t go </a:t>
            </a:r>
            <a:r>
              <a:rPr lang="en-US" sz="1650" i="1" dirty="0" err="1"/>
              <a:t>changin</a:t>
            </a:r>
            <a:r>
              <a:rPr lang="en-US" sz="1650" i="1" dirty="0"/>
              <a:t>’!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82" y="2497684"/>
            <a:ext cx="2127785" cy="116571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408763" y="3736967"/>
            <a:ext cx="3321781" cy="617934"/>
          </a:xfrm>
        </p:spPr>
        <p:txBody>
          <a:bodyPr>
            <a:normAutofit/>
          </a:bodyPr>
          <a:lstStyle/>
          <a:p>
            <a:pPr algn="ctr"/>
            <a:r>
              <a:rPr lang="en-US" sz="1650" dirty="0"/>
              <a:t>#4 The wow-I-don’t-even-know-where-to-start Reaction: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11" y="4333629"/>
            <a:ext cx="2618852" cy="1466557"/>
          </a:xfrm>
        </p:spPr>
      </p:pic>
      <p:sp>
        <p:nvSpPr>
          <p:cNvPr id="10" name="Text Placeholder 4"/>
          <p:cNvSpPr txBox="1">
            <a:spLocks/>
          </p:cNvSpPr>
          <p:nvPr/>
        </p:nvSpPr>
        <p:spPr>
          <a:xfrm>
            <a:off x="162823" y="3702125"/>
            <a:ext cx="3868340" cy="617934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70000" lnSpcReduction="20000"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1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#3 The Penguin Reaction:  </a:t>
            </a:r>
          </a:p>
          <a:p>
            <a:pPr algn="ctr"/>
            <a:r>
              <a:rPr lang="en-US" sz="1800" dirty="0"/>
              <a:t>We do not want your filthy green [infrastructure]</a:t>
            </a: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5275660" y="1778932"/>
            <a:ext cx="3868340" cy="395824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1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50" dirty="0"/>
              <a:t>#2 The “Blasphemy!” Reaction: 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81" y="4414979"/>
            <a:ext cx="2022123" cy="1385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11" y="2291681"/>
            <a:ext cx="2631682" cy="141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6200"/>
            <a:ext cx="9492109" cy="60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5440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 communities have made, or are working on, code changes – How do we get to the finish line?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57481" y="2452912"/>
            <a:ext cx="5168302" cy="326350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Presentations to municipal boards &amp; commissions</a:t>
            </a:r>
          </a:p>
          <a:p>
            <a:r>
              <a:rPr lang="en-US" dirty="0"/>
              <a:t>Lunch ‘n learn – peer to peer exchange about success stories, legal issues</a:t>
            </a:r>
          </a:p>
          <a:p>
            <a:r>
              <a:rPr lang="en-US" dirty="0"/>
              <a:t>Strategic/piecemeal updates</a:t>
            </a:r>
          </a:p>
          <a:p>
            <a:r>
              <a:rPr lang="en-US" dirty="0"/>
              <a:t>RFP development for larger “overhauls”</a:t>
            </a:r>
          </a:p>
          <a:p>
            <a:r>
              <a:rPr lang="en-US" dirty="0"/>
              <a:t>Working with consulting engineers on </a:t>
            </a:r>
            <a:r>
              <a:rPr lang="en-US" dirty="0" err="1"/>
              <a:t>stormwater</a:t>
            </a:r>
            <a:r>
              <a:rPr lang="en-US" dirty="0"/>
              <a:t> standards</a:t>
            </a:r>
          </a:p>
          <a:p>
            <a:r>
              <a:rPr lang="en-US" dirty="0"/>
              <a:t>Identifying &amp; gaining funding for pilot projects</a:t>
            </a:r>
          </a:p>
          <a:p>
            <a:r>
              <a:rPr lang="en-US" dirty="0"/>
              <a:t>Hearing from your colleagues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39" y="4310268"/>
            <a:ext cx="2463158" cy="132817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92" y="2348092"/>
            <a:ext cx="2448105" cy="184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7"/>
            <a:ext cx="7886700" cy="1324197"/>
          </a:xfrm>
        </p:spPr>
        <p:txBody>
          <a:bodyPr>
            <a:normAutofit fontScale="90000"/>
          </a:bodyPr>
          <a:lstStyle/>
          <a:p>
            <a:r>
              <a:rPr lang="en-US" dirty="0"/>
              <a:t>Panelists today:  Discussing our follow-on work to implement recommendations – and get pilot projects or policies underway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29150" y="2737583"/>
            <a:ext cx="3886200" cy="2752389"/>
          </a:xfrm>
        </p:spPr>
        <p:txBody>
          <a:bodyPr/>
          <a:lstStyle/>
          <a:p>
            <a:r>
              <a:rPr lang="en-US" dirty="0"/>
              <a:t>Melinda </a:t>
            </a:r>
            <a:r>
              <a:rPr lang="en-US" dirty="0" err="1"/>
              <a:t>Dejewski</a:t>
            </a:r>
            <a:r>
              <a:rPr lang="en-US" dirty="0"/>
              <a:t>, PE, City of St Francis</a:t>
            </a:r>
          </a:p>
          <a:p>
            <a:r>
              <a:rPr lang="en-US" dirty="0"/>
              <a:t>Gabe Gilbertson, City of Menomonee Falls</a:t>
            </a:r>
          </a:p>
          <a:p>
            <a:endParaRPr lang="en-US" dirty="0"/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2737584"/>
            <a:ext cx="3932567" cy="2664926"/>
          </a:xfrm>
        </p:spPr>
      </p:pic>
    </p:spTree>
    <p:extLst>
      <p:ext uri="{BB962C8B-B14F-4D97-AF65-F5344CB8AC3E}">
        <p14:creationId xmlns:p14="http://schemas.microsoft.com/office/powerpoint/2010/main" val="38371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Village of Menomonee Falls</a:t>
            </a:r>
            <a:br>
              <a:rPr lang="en-US" dirty="0"/>
            </a:br>
            <a:r>
              <a:rPr lang="en-US" dirty="0"/>
              <a:t>Trash Enclosure Ordinance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219200"/>
          </a:xfrm>
        </p:spPr>
        <p:txBody>
          <a:bodyPr/>
          <a:lstStyle/>
          <a:p>
            <a:r>
              <a:rPr lang="en-US" dirty="0"/>
              <a:t>Gabriel Gilbertson</a:t>
            </a:r>
          </a:p>
          <a:p>
            <a:r>
              <a:rPr lang="en-US" dirty="0"/>
              <a:t>Planner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" y="6077634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Clean Rivers, Clean Lake: </a:t>
            </a:r>
          </a:p>
          <a:p>
            <a:r>
              <a:rPr lang="en-US" dirty="0"/>
              <a:t>Village of Menomonee Falls Trash Enclosures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0" y="6216133"/>
            <a:ext cx="143394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4, 2017</a:t>
            </a:r>
          </a:p>
        </p:txBody>
      </p:sp>
    </p:spTree>
    <p:extLst>
      <p:ext uri="{BB962C8B-B14F-4D97-AF65-F5344CB8AC3E}">
        <p14:creationId xmlns:p14="http://schemas.microsoft.com/office/powerpoint/2010/main" val="151483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Trash Enclosure Ordinance</a:t>
            </a:r>
            <a:br>
              <a:rPr lang="en-US" dirty="0"/>
            </a:br>
            <a:r>
              <a:rPr lang="en-US" dirty="0"/>
              <a:t>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76200" y="1752600"/>
            <a:ext cx="8977745" cy="2057400"/>
          </a:xfrm>
        </p:spPr>
        <p:txBody>
          <a:bodyPr>
            <a:normAutofit/>
          </a:bodyPr>
          <a:lstStyle/>
          <a:p>
            <a:r>
              <a:rPr lang="en-US" sz="2000" dirty="0"/>
              <a:t>Adopted March 6, 2000 by the Village Board with a recommendation from the Protection of Persons and Property Committee</a:t>
            </a:r>
          </a:p>
          <a:p>
            <a:r>
              <a:rPr lang="en-US" sz="2000" dirty="0"/>
              <a:t>Declared unscreened waste containers to be a public nuisance </a:t>
            </a:r>
          </a:p>
          <a:p>
            <a:r>
              <a:rPr lang="en-US" sz="2000" dirty="0"/>
              <a:t>Staff created database of non-compliant industrial and commercial businesses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" y="6077634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Clean Rivers, Clean Lake: </a:t>
            </a:r>
          </a:p>
          <a:p>
            <a:r>
              <a:rPr lang="en-US" dirty="0"/>
              <a:t>Village of Menomonee Falls Trash Enclosures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0" y="6216133"/>
            <a:ext cx="143394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4, 2017</a:t>
            </a:r>
          </a:p>
        </p:txBody>
      </p:sp>
      <p:pic>
        <p:nvPicPr>
          <p:cNvPr id="1026" name="Picture 2" descr="C:\Users\ggilbertson\Desktop\Dumpster Enclosure\20170503_1550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1" b="26961"/>
          <a:stretch/>
        </p:blipFill>
        <p:spPr bwMode="auto">
          <a:xfrm>
            <a:off x="0" y="3200400"/>
            <a:ext cx="9144000" cy="242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8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36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Trash Enclosure Ordinance</a:t>
            </a:r>
            <a:br>
              <a:rPr lang="en-US" dirty="0"/>
            </a:br>
            <a:r>
              <a:rPr lang="en-US" dirty="0"/>
              <a:t>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1" y="1524000"/>
            <a:ext cx="4589698" cy="1905000"/>
          </a:xfrm>
        </p:spPr>
        <p:txBody>
          <a:bodyPr>
            <a:normAutofit/>
          </a:bodyPr>
          <a:lstStyle/>
          <a:p>
            <a:r>
              <a:rPr lang="en-US" sz="1800" dirty="0"/>
              <a:t>Gave business owners one year to comply</a:t>
            </a:r>
          </a:p>
          <a:p>
            <a:r>
              <a:rPr lang="en-US" sz="1800" dirty="0"/>
              <a:t>Original Ordinance required all enclosures to be approved by the Architectural Control Board and all fees waived.</a:t>
            </a:r>
          </a:p>
          <a:p>
            <a:pPr lvl="1"/>
            <a:r>
              <a:rPr lang="en-US" sz="1800" dirty="0"/>
              <a:t>ACB approval later removed from Ordinance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" y="6077634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Clean Rivers, Clean Lake: </a:t>
            </a:r>
          </a:p>
          <a:p>
            <a:r>
              <a:rPr lang="en-US" dirty="0"/>
              <a:t>Village of Menomonee Falls Trash Enclosures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0" y="6216133"/>
            <a:ext cx="143394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4,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b="7070"/>
          <a:stretch/>
        </p:blipFill>
        <p:spPr>
          <a:xfrm>
            <a:off x="4597399" y="1784296"/>
            <a:ext cx="4456545" cy="2025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309937"/>
            <a:ext cx="4411133" cy="24812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7" b="11179"/>
          <a:stretch/>
        </p:blipFill>
        <p:spPr>
          <a:xfrm>
            <a:off x="4597400" y="3917270"/>
            <a:ext cx="4456546" cy="187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8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Trash Enclosure Ordinance</a:t>
            </a:r>
            <a:br>
              <a:rPr lang="en-US" dirty="0"/>
            </a:br>
            <a:r>
              <a:rPr lang="en-US" dirty="0"/>
              <a:t>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127383" y="1676400"/>
            <a:ext cx="4444617" cy="4191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Required dumpster enclosures to: </a:t>
            </a:r>
          </a:p>
          <a:p>
            <a:pPr lvl="1"/>
            <a:r>
              <a:rPr lang="en-US" dirty="0"/>
              <a:t>Be incorporated into overall design of building</a:t>
            </a:r>
          </a:p>
          <a:p>
            <a:pPr lvl="1"/>
            <a:r>
              <a:rPr lang="en-US" dirty="0"/>
              <a:t>Located away from street and concealed from building entrances</a:t>
            </a:r>
          </a:p>
          <a:p>
            <a:pPr lvl="1"/>
            <a:r>
              <a:rPr lang="en-US" dirty="0"/>
              <a:t>Materials, colors, and design conform to predominant colors and materials of building</a:t>
            </a:r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" y="6077634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Clean Rivers, Clean Lake: </a:t>
            </a:r>
          </a:p>
          <a:p>
            <a:r>
              <a:rPr lang="en-US" dirty="0"/>
              <a:t>Village of Menomonee Falls Trash Enclosures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0" y="6216133"/>
            <a:ext cx="143394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4, 2017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545" y="1498417"/>
            <a:ext cx="4325482" cy="26307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8243"/>
          <a:stretch/>
        </p:blipFill>
        <p:spPr>
          <a:xfrm>
            <a:off x="4583545" y="4191000"/>
            <a:ext cx="4470400" cy="169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5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Trash Enclosure Ordinance</a:t>
            </a:r>
            <a:br>
              <a:rPr lang="en-US" dirty="0"/>
            </a:br>
            <a:r>
              <a:rPr lang="en-US" dirty="0"/>
              <a:t>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127383" y="1676400"/>
            <a:ext cx="8788017" cy="1905000"/>
          </a:xfrm>
        </p:spPr>
        <p:txBody>
          <a:bodyPr>
            <a:normAutofit/>
          </a:bodyPr>
          <a:lstStyle/>
          <a:p>
            <a:r>
              <a:rPr lang="en-US" dirty="0"/>
              <a:t>New development required to have trash enclosures with materials and colors consistent or complimentary to principal structure.</a:t>
            </a:r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" y="6077634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Clean Rivers, Clean Lake: </a:t>
            </a:r>
          </a:p>
          <a:p>
            <a:r>
              <a:rPr lang="en-US" dirty="0"/>
              <a:t>Village of Menomonee Falls Trash Enclosures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0" y="6216133"/>
            <a:ext cx="143394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4,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2" y="3124200"/>
            <a:ext cx="4470400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945" y="3124200"/>
            <a:ext cx="4470399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3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219200"/>
          </a:xfrm>
        </p:spPr>
        <p:txBody>
          <a:bodyPr/>
          <a:lstStyle/>
          <a:p>
            <a:r>
              <a:rPr lang="en-US" dirty="0"/>
              <a:t>Gabriel Gilbertson</a:t>
            </a:r>
          </a:p>
          <a:p>
            <a:r>
              <a:rPr lang="en-US" dirty="0"/>
              <a:t>Planner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" y="6077634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Clean Rivers, Clean Lake: </a:t>
            </a:r>
          </a:p>
          <a:p>
            <a:r>
              <a:rPr lang="en-US" dirty="0"/>
              <a:t>Village of Menomonee Falls Trash Enclosures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0" y="6216133"/>
            <a:ext cx="1433945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4, 2017</a:t>
            </a:r>
          </a:p>
        </p:txBody>
      </p:sp>
    </p:spTree>
    <p:extLst>
      <p:ext uri="{BB962C8B-B14F-4D97-AF65-F5344CB8AC3E}">
        <p14:creationId xmlns:p14="http://schemas.microsoft.com/office/powerpoint/2010/main" val="327320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62000"/>
            <a:ext cx="8572500" cy="668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1446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1306"/>
            <a:ext cx="9143999" cy="58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586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304800"/>
            <a:ext cx="9143999" cy="584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0245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-192413"/>
            <a:ext cx="9372600" cy="724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441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04800"/>
            <a:ext cx="6705600" cy="1143000"/>
          </a:xfrm>
        </p:spPr>
        <p:txBody>
          <a:bodyPr/>
          <a:lstStyle/>
          <a:p>
            <a:r>
              <a:rPr lang="en-US" sz="3600" dirty="0"/>
              <a:t>Value Propositions (Services)</a:t>
            </a:r>
          </a:p>
        </p:txBody>
      </p:sp>
      <p:pic>
        <p:nvPicPr>
          <p:cNvPr id="4" name="Content Placeholder 4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304800"/>
            <a:ext cx="1371600" cy="12192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1752600"/>
            <a:ext cx="8077200" cy="4038599"/>
          </a:xfrm>
        </p:spPr>
        <p:txBody>
          <a:bodyPr numCol="2"/>
          <a:lstStyle/>
          <a:p>
            <a:r>
              <a:rPr lang="en-US" sz="2800" dirty="0"/>
              <a:t>Grant Funding</a:t>
            </a:r>
          </a:p>
          <a:p>
            <a:r>
              <a:rPr lang="en-US" sz="2800" dirty="0"/>
              <a:t>Grant Writing Services</a:t>
            </a:r>
          </a:p>
          <a:p>
            <a:r>
              <a:rPr lang="en-US" sz="2800" dirty="0"/>
              <a:t>GI Design Services</a:t>
            </a:r>
          </a:p>
          <a:p>
            <a:r>
              <a:rPr lang="en-US" sz="2800" dirty="0"/>
              <a:t>Plans/Specs/Standards</a:t>
            </a:r>
          </a:p>
          <a:p>
            <a:r>
              <a:rPr lang="en-US" sz="2800" dirty="0"/>
              <a:t>GI Workshops</a:t>
            </a:r>
          </a:p>
          <a:p>
            <a:r>
              <a:rPr lang="en-US" sz="2800" dirty="0"/>
              <a:t>DIY Demos</a:t>
            </a:r>
          </a:p>
          <a:p>
            <a:r>
              <a:rPr lang="en-US" sz="2800" dirty="0"/>
              <a:t>Workforce Development</a:t>
            </a:r>
          </a:p>
          <a:p>
            <a:r>
              <a:rPr lang="en-US" sz="2800" dirty="0"/>
              <a:t>Certification/Training Services</a:t>
            </a:r>
          </a:p>
          <a:p>
            <a:r>
              <a:rPr lang="en-US" sz="2800" dirty="0"/>
              <a:t>GI Educational Tours</a:t>
            </a:r>
          </a:p>
          <a:p>
            <a:r>
              <a:rPr lang="en-US" sz="2800" dirty="0"/>
              <a:t>Pilot Testing Site and/or</a:t>
            </a:r>
          </a:p>
          <a:p>
            <a:r>
              <a:rPr lang="en-US" sz="2800" dirty="0"/>
              <a:t>Pilot Testing Relationship Building</a:t>
            </a:r>
          </a:p>
        </p:txBody>
      </p:sp>
    </p:spTree>
    <p:extLst>
      <p:ext uri="{BB962C8B-B14F-4D97-AF65-F5344CB8AC3E}">
        <p14:creationId xmlns:p14="http://schemas.microsoft.com/office/powerpoint/2010/main" val="686030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r>
              <a:rPr lang="en-US" dirty="0"/>
              <a:t>10 MG of New GI Added in Year 1 (2017-2018)</a:t>
            </a:r>
          </a:p>
          <a:p>
            <a:r>
              <a:rPr lang="en-US" dirty="0"/>
              <a:t>10 New Individuals Trained and Certified through the Training/Certification Program</a:t>
            </a:r>
          </a:p>
          <a:p>
            <a:r>
              <a:rPr lang="en-US" dirty="0"/>
              <a:t>Achieve a 50% Hit (Success) Rate on Grant Applications Awarded</a:t>
            </a:r>
          </a:p>
          <a:p>
            <a:r>
              <a:rPr lang="en-US" dirty="0"/>
              <a:t>Serve 1,000 New Stakeholders in Year 1 (2017-2018)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85109" y="381000"/>
            <a:ext cx="6705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Mission Achievement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(Define Winning)</a:t>
            </a:r>
          </a:p>
        </p:txBody>
      </p:sp>
      <p:pic>
        <p:nvPicPr>
          <p:cNvPr id="5" name="Content Placeholder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2509" y="152400"/>
            <a:ext cx="1752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72402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fscm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8704</TotalTime>
  <Words>1776</Words>
  <Application>Microsoft Office PowerPoint</Application>
  <PresentationFormat>On-screen Show (4:3)</PresentationFormat>
  <Paragraphs>287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70</vt:i4>
      </vt:variant>
    </vt:vector>
  </HeadingPairs>
  <TitlesOfParts>
    <vt:vector size="80" baseType="lpstr">
      <vt:lpstr>Arial</vt:lpstr>
      <vt:lpstr>Calibri</vt:lpstr>
      <vt:lpstr>Calibri Light</vt:lpstr>
      <vt:lpstr>Constantia</vt:lpstr>
      <vt:lpstr>Helvetica</vt:lpstr>
      <vt:lpstr>Wingdings 2</vt:lpstr>
      <vt:lpstr>Flow</vt:lpstr>
      <vt:lpstr>Wafscm-template</vt:lpstr>
      <vt:lpstr>Default Theme</vt:lpstr>
      <vt:lpstr>Office Theme</vt:lpstr>
      <vt:lpstr>PowerPoint Presentation</vt:lpstr>
      <vt:lpstr>PowerPoint Presentation</vt:lpstr>
      <vt:lpstr>MMSD Green Infrastructure Center of Excellence</vt:lpstr>
      <vt:lpstr>PowerPoint Presentation</vt:lpstr>
      <vt:lpstr>MMSD Green Infrastructure Center of Excellence</vt:lpstr>
      <vt:lpstr>PowerPoint Presentation</vt:lpstr>
      <vt:lpstr>PowerPoint Presentation</vt:lpstr>
      <vt:lpstr>Value Propositions (Services)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GI Sizing Calculator</vt:lpstr>
      <vt:lpstr>PowerPoint Presentation</vt:lpstr>
      <vt:lpstr>GI Sizing Calculator (Porous Pavement)</vt:lpstr>
      <vt:lpstr>GI Sizing Calculator (Rain Garden)</vt:lpstr>
      <vt:lpstr>GI Sizing Calculator (Stormwater Tree)</vt:lpstr>
      <vt:lpstr>GI Sizing Calculator (Native Landscaping)</vt:lpstr>
      <vt:lpstr>GI Sizing Calculator (Soil Amendments)</vt:lpstr>
      <vt:lpstr>GI Sizing Calculator (TMDL)</vt:lpstr>
      <vt:lpstr>GI Sizing Calculator</vt:lpstr>
      <vt:lpstr>GI Sizing Calculator</vt:lpstr>
      <vt:lpstr>WinSLAMM Modeling</vt:lpstr>
      <vt:lpstr>GI Calculator TMDL Results</vt:lpstr>
      <vt:lpstr>GI Standard Plan Templates</vt:lpstr>
      <vt:lpstr>Plan Templates – Bioretention/Bioswale</vt:lpstr>
      <vt:lpstr>Plan Templates – Bioretention/Bioswale Typical Plan View (Sloped Sides)</vt:lpstr>
      <vt:lpstr>Plan Templates – Bioretention/Bioswale Typical Cross Section (Sloped Sides)</vt:lpstr>
      <vt:lpstr>Plan Templates – Bioretention/Bioswale Typical Plan View (Concrete Perimeter Curb)</vt:lpstr>
      <vt:lpstr>Plan Templates – Bioretention/Bioswale Typical Cross Section (Concrete Perimeter Curb)</vt:lpstr>
      <vt:lpstr>Plan Templates – Bioretention/Bioswale Pre-Treatment Option</vt:lpstr>
      <vt:lpstr>Plan Templates – Bioretention/Bioswale</vt:lpstr>
      <vt:lpstr>Plan Templates – Porous Pavement</vt:lpstr>
      <vt:lpstr>Porous Pavement – Permeable Pavers</vt:lpstr>
      <vt:lpstr>Porous Pavement – Permeable Pavers</vt:lpstr>
      <vt:lpstr>Porous Pavement – Concrete/Asphalt</vt:lpstr>
      <vt:lpstr>Porous Pavement – Details</vt:lpstr>
      <vt:lpstr>Plan Templates – Rain Garden</vt:lpstr>
      <vt:lpstr>Rain Garden – Plan View</vt:lpstr>
      <vt:lpstr>Rain Garden – Cross Section</vt:lpstr>
      <vt:lpstr>Rain Garden – Details</vt:lpstr>
      <vt:lpstr>Rain Garden – Plant Spacing</vt:lpstr>
      <vt:lpstr>Plan Templates – Stormwater Trees</vt:lpstr>
      <vt:lpstr>Plan Templates – Native Landscaping</vt:lpstr>
      <vt:lpstr>GI Standard Specifications</vt:lpstr>
      <vt:lpstr>Specification Format</vt:lpstr>
      <vt:lpstr>GI Standard Specifications and Plan Templates Report</vt:lpstr>
      <vt:lpstr>Presentation Summary</vt:lpstr>
      <vt:lpstr>Where the tool can be found</vt:lpstr>
      <vt:lpstr>Thank You!   Questions?</vt:lpstr>
      <vt:lpstr>It’s 106 miles to Chicago, we got a full panel, half an hour before the reception, it’s a dark room and there’s another power point about barriers to green infrastructure.</vt:lpstr>
      <vt:lpstr>Codes &amp; Ordinances Initiative has been sticking around since 2012:</vt:lpstr>
      <vt:lpstr>Crucial barriers identified and described in the last four conference presentations, with different movie / sports themes</vt:lpstr>
      <vt:lpstr>What Changes Are Mission-Critical?</vt:lpstr>
      <vt:lpstr>CHANGE RESISTANCE:  Staff, attorneys, elected/appointed officials usually are not enthusiastic about changing codes:</vt:lpstr>
      <vt:lpstr>10 communities have made, or are working on, code changes – How do we get to the finish line?</vt:lpstr>
      <vt:lpstr>Panelists today:  Discussing our follow-on work to implement recommendations – and get pilot projects or policies underway</vt:lpstr>
      <vt:lpstr>Village of Menomonee Falls Trash Enclosure Ordinance</vt:lpstr>
      <vt:lpstr>Trash Enclosure Ordinance Overview</vt:lpstr>
      <vt:lpstr>Trash Enclosure Ordinance Overview</vt:lpstr>
      <vt:lpstr>Trash Enclosure Ordinance Overview</vt:lpstr>
      <vt:lpstr>Trash Enclosure Ordinance Overview</vt:lpstr>
      <vt:lpstr>Thank you</vt:lpstr>
      <vt:lpstr>PowerPoint Presentation</vt:lpstr>
      <vt:lpstr>PowerPoint Presentation</vt:lpstr>
      <vt:lpstr>PowerPoint Presentation</vt:lpstr>
    </vt:vector>
  </TitlesOfParts>
  <Company>Strand Associates,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Biogas and Beyond Renewable Energy Studies</dc:title>
  <dc:creator>Amy Weber</dc:creator>
  <cp:lastModifiedBy>jake fincher</cp:lastModifiedBy>
  <cp:revision>379</cp:revision>
  <cp:lastPrinted>2016-04-18T13:54:45Z</cp:lastPrinted>
  <dcterms:created xsi:type="dcterms:W3CDTF">2009-02-20T16:01:11Z</dcterms:created>
  <dcterms:modified xsi:type="dcterms:W3CDTF">2017-05-04T20:35:04Z</dcterms:modified>
</cp:coreProperties>
</file>